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8" r:id="rId2"/>
  </p:sldMasterIdLst>
  <p:notesMasterIdLst>
    <p:notesMasterId r:id="rId52"/>
  </p:notesMasterIdLst>
  <p:sldIdLst>
    <p:sldId id="262" r:id="rId3"/>
    <p:sldId id="391" r:id="rId4"/>
    <p:sldId id="438" r:id="rId5"/>
    <p:sldId id="427" r:id="rId6"/>
    <p:sldId id="428" r:id="rId7"/>
    <p:sldId id="429" r:id="rId8"/>
    <p:sldId id="430" r:id="rId9"/>
    <p:sldId id="431" r:id="rId10"/>
    <p:sldId id="465" r:id="rId11"/>
    <p:sldId id="466" r:id="rId12"/>
    <p:sldId id="432" r:id="rId13"/>
    <p:sldId id="433" r:id="rId14"/>
    <p:sldId id="467" r:id="rId15"/>
    <p:sldId id="434" r:id="rId16"/>
    <p:sldId id="435" r:id="rId17"/>
    <p:sldId id="436" r:id="rId18"/>
    <p:sldId id="437" r:id="rId19"/>
    <p:sldId id="445" r:id="rId20"/>
    <p:sldId id="470" r:id="rId21"/>
    <p:sldId id="456" r:id="rId22"/>
    <p:sldId id="459" r:id="rId23"/>
    <p:sldId id="460" r:id="rId24"/>
    <p:sldId id="457" r:id="rId25"/>
    <p:sldId id="469" r:id="rId26"/>
    <p:sldId id="471" r:id="rId27"/>
    <p:sldId id="468" r:id="rId28"/>
    <p:sldId id="488" r:id="rId29"/>
    <p:sldId id="489" r:id="rId30"/>
    <p:sldId id="490" r:id="rId31"/>
    <p:sldId id="491" r:id="rId32"/>
    <p:sldId id="492" r:id="rId33"/>
    <p:sldId id="493" r:id="rId34"/>
    <p:sldId id="494" r:id="rId35"/>
    <p:sldId id="495" r:id="rId36"/>
    <p:sldId id="496" r:id="rId37"/>
    <p:sldId id="497" r:id="rId38"/>
    <p:sldId id="446" r:id="rId39"/>
    <p:sldId id="486" r:id="rId40"/>
    <p:sldId id="482" r:id="rId41"/>
    <p:sldId id="484" r:id="rId42"/>
    <p:sldId id="483" r:id="rId43"/>
    <p:sldId id="462" r:id="rId44"/>
    <p:sldId id="463" r:id="rId45"/>
    <p:sldId id="416" r:id="rId46"/>
    <p:sldId id="417" r:id="rId47"/>
    <p:sldId id="418" r:id="rId48"/>
    <p:sldId id="419" r:id="rId49"/>
    <p:sldId id="475" r:id="rId50"/>
    <p:sldId id="474" r:id="rId51"/>
  </p:sldIdLst>
  <p:sldSz cx="12192000" cy="6858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5455" autoAdjust="0"/>
  </p:normalViewPr>
  <p:slideViewPr>
    <p:cSldViewPr snapToGrid="0">
      <p:cViewPr varScale="1">
        <p:scale>
          <a:sx n="83" d="100"/>
          <a:sy n="83" d="100"/>
        </p:scale>
        <p:origin x="114" y="17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s-CO"/>
          </a:p>
        </p:txBody>
      </p:sp>
      <p:sp>
        <p:nvSpPr>
          <p:cNvPr id="3" name="Marcador de fecha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09964F72-335B-48FF-BB63-D721D5B94A17}" type="datetimeFigureOut">
              <a:rPr lang="es-CO" smtClean="0"/>
              <a:t>18/06/2021</a:t>
            </a:fld>
            <a:endParaRPr lang="es-CO"/>
          </a:p>
        </p:txBody>
      </p:sp>
      <p:sp>
        <p:nvSpPr>
          <p:cNvPr id="4" name="Marcador de imagen de diapositiva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es-CO"/>
          </a:p>
        </p:txBody>
      </p:sp>
      <p:sp>
        <p:nvSpPr>
          <p:cNvPr id="5" name="Marcador de notas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s-CO"/>
          </a:p>
        </p:txBody>
      </p:sp>
      <p:sp>
        <p:nvSpPr>
          <p:cNvPr id="7" name="Marcador de número de diapositiva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4B43C707-CEC3-4D96-B905-10AA5FFC3F8C}" type="slidenum">
              <a:rPr lang="es-CO" smtClean="0"/>
              <a:t>‹Nº›</a:t>
            </a:fld>
            <a:endParaRPr lang="es-CO"/>
          </a:p>
        </p:txBody>
      </p:sp>
    </p:spTree>
    <p:extLst>
      <p:ext uri="{BB962C8B-B14F-4D97-AF65-F5344CB8AC3E}">
        <p14:creationId xmlns:p14="http://schemas.microsoft.com/office/powerpoint/2010/main" val="4284893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381109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3211638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86010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962944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3632715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1598080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521698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707500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575762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0045451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endParaRPr kumimoji="0" lang="en-US" sz="1800" b="0" i="0" u="none" strike="noStrike" kern="1200" cap="none" spc="0" normalizeH="0" baseline="0" noProof="0" dirty="0">
              <a:ln>
                <a:noFill/>
              </a:ln>
              <a:solidFill>
                <a:srgbClr val="90C226">
                  <a:lumMod val="60000"/>
                  <a:lumOff val="40000"/>
                </a:srgbClr>
              </a:solidFill>
              <a:effectLst/>
              <a:uLnTx/>
              <a:uFillTx/>
              <a:latin typeface="Arial"/>
              <a:ea typeface="+mn-ea"/>
              <a:cs typeface="+mn-cs"/>
            </a:endParaRPr>
          </a:p>
        </p:txBody>
      </p:sp>
    </p:spTree>
    <p:extLst>
      <p:ext uri="{BB962C8B-B14F-4D97-AF65-F5344CB8AC3E}">
        <p14:creationId xmlns:p14="http://schemas.microsoft.com/office/powerpoint/2010/main" val="9051165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4559455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599063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6389517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5078698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572505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6/18/2021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090E96C-F41A-4C5D-9DAA-E29C5C1FC98C}" type="datetimeFigureOut">
              <a:rPr kumimoji="0" lang="es-CO"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18/06/2021</a:t>
            </a:fld>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630E8F0-8DB8-41FB-A7A7-F57C8A0180AE}" type="slidenum">
              <a:rPr kumimoji="0" lang="es-CO"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CO"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7071939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55" y="231229"/>
            <a:ext cx="11850253" cy="834174"/>
          </a:xfrm>
        </p:spPr>
        <p:txBody>
          <a:bodyPr>
            <a:normAutofit/>
          </a:bodyPr>
          <a:lstStyle/>
          <a:p>
            <a:r>
              <a:rPr lang="es-CO" sz="4800" b="1" dirty="0">
                <a:solidFill>
                  <a:srgbClr val="54A021">
                    <a:lumMod val="75000"/>
                  </a:srgbClr>
                </a:solidFill>
                <a:latin typeface="Algerian" panose="04020705040A02060702" pitchFamily="82" charset="0"/>
                <a:cs typeface="Arial" panose="020B0604020202020204" pitchFamily="34" charset="0"/>
              </a:rPr>
              <a:t>  </a:t>
            </a:r>
            <a:r>
              <a:rPr lang="es-CO" sz="4800" b="1" u="sng" dirty="0">
                <a:solidFill>
                  <a:srgbClr val="54A021">
                    <a:lumMod val="75000"/>
                  </a:srgbClr>
                </a:solidFill>
                <a:latin typeface="Algerian" panose="04020705040A02060702" pitchFamily="82" charset="0"/>
                <a:cs typeface="Arial" panose="020B0604020202020204" pitchFamily="34" charset="0"/>
              </a:rPr>
              <a:t>CONCEJO MUNICIPAL DE YUMBO </a:t>
            </a:r>
            <a:endParaRPr lang="es-CO" sz="4800" b="1" u="sng" dirty="0"/>
          </a:p>
        </p:txBody>
      </p:sp>
      <p:sp>
        <p:nvSpPr>
          <p:cNvPr id="5" name="Marcador de contenido 4"/>
          <p:cNvSpPr>
            <a:spLocks noGrp="1"/>
          </p:cNvSpPr>
          <p:nvPr>
            <p:ph idx="1"/>
          </p:nvPr>
        </p:nvSpPr>
        <p:spPr>
          <a:xfrm>
            <a:off x="677333" y="977462"/>
            <a:ext cx="9094627" cy="5475890"/>
          </a:xfrm>
        </p:spPr>
        <p:txBody>
          <a:bodyPr/>
          <a:lstStyle/>
          <a:p>
            <a:pPr marL="0" indent="0" algn="ctr">
              <a:buNone/>
            </a:pPr>
            <a:endParaRPr lang="es-CO" sz="800" b="1" dirty="0">
              <a:solidFill>
                <a:schemeClr val="accent2">
                  <a:lumMod val="75000"/>
                </a:schemeClr>
              </a:solidFill>
              <a:latin typeface="Arial" panose="020B0604020202020204" pitchFamily="34" charset="0"/>
              <a:cs typeface="Arial" panose="020B0604020202020204" pitchFamily="34" charset="0"/>
            </a:endParaRPr>
          </a:p>
          <a:p>
            <a:pPr marL="0" indent="0" algn="ctr">
              <a:buNone/>
            </a:pPr>
            <a:endParaRPr lang="es-CO" sz="2800" b="1" dirty="0" smtClean="0">
              <a:solidFill>
                <a:schemeClr val="accent2">
                  <a:lumMod val="75000"/>
                </a:schemeClr>
              </a:solidFill>
              <a:latin typeface="Arial" panose="020B0604020202020204" pitchFamily="34" charset="0"/>
              <a:cs typeface="Arial" panose="020B0604020202020204" pitchFamily="34" charset="0"/>
            </a:endParaRPr>
          </a:p>
          <a:p>
            <a:pPr marL="0" indent="0" algn="ctr">
              <a:buNone/>
            </a:pPr>
            <a:endParaRPr lang="es-CO" sz="2800" b="1" dirty="0">
              <a:solidFill>
                <a:schemeClr val="accent2">
                  <a:lumMod val="75000"/>
                </a:schemeClr>
              </a:solidFill>
              <a:latin typeface="Arial" panose="020B0604020202020204" pitchFamily="34" charset="0"/>
              <a:cs typeface="Arial" panose="020B0604020202020204" pitchFamily="34" charset="0"/>
            </a:endParaRPr>
          </a:p>
          <a:p>
            <a:pPr marL="0" indent="0" algn="ctr">
              <a:buNone/>
            </a:pPr>
            <a:endParaRPr lang="es-CO" sz="2800" b="1" dirty="0" smtClean="0">
              <a:solidFill>
                <a:schemeClr val="accent2">
                  <a:lumMod val="75000"/>
                </a:schemeClr>
              </a:solidFill>
              <a:latin typeface="Arial" panose="020B0604020202020204" pitchFamily="34" charset="0"/>
              <a:cs typeface="Arial" panose="020B0604020202020204" pitchFamily="34" charset="0"/>
            </a:endParaRPr>
          </a:p>
          <a:p>
            <a:pPr marL="0" indent="0" algn="ctr">
              <a:buNone/>
            </a:pPr>
            <a:r>
              <a:rPr lang="es-CO" sz="2800" b="1" dirty="0" smtClean="0">
                <a:solidFill>
                  <a:schemeClr val="accent2">
                    <a:lumMod val="75000"/>
                  </a:schemeClr>
                </a:solidFill>
                <a:latin typeface="Arial" panose="020B0604020202020204" pitchFamily="34" charset="0"/>
                <a:cs typeface="Arial" panose="020B0604020202020204" pitchFamily="34" charset="0"/>
              </a:rPr>
              <a:t>RENDICIÓN </a:t>
            </a:r>
            <a:r>
              <a:rPr lang="es-CO" sz="2800" b="1" dirty="0">
                <a:solidFill>
                  <a:schemeClr val="accent2">
                    <a:lumMod val="75000"/>
                  </a:schemeClr>
                </a:solidFill>
                <a:latin typeface="Arial" panose="020B0604020202020204" pitchFamily="34" charset="0"/>
                <a:cs typeface="Arial" panose="020B0604020202020204" pitchFamily="34" charset="0"/>
              </a:rPr>
              <a:t>DE </a:t>
            </a:r>
            <a:r>
              <a:rPr lang="es-CO" sz="2800" b="1" dirty="0" smtClean="0">
                <a:solidFill>
                  <a:schemeClr val="accent2">
                    <a:lumMod val="75000"/>
                  </a:schemeClr>
                </a:solidFill>
                <a:latin typeface="Arial" panose="020B0604020202020204" pitchFamily="34" charset="0"/>
                <a:cs typeface="Arial" panose="020B0604020202020204" pitchFamily="34" charset="0"/>
              </a:rPr>
              <a:t>CUENTAS EN AUDIENCIA</a:t>
            </a:r>
          </a:p>
          <a:p>
            <a:pPr marL="0" indent="0" algn="ctr">
              <a:buNone/>
            </a:pPr>
            <a:r>
              <a:rPr lang="es-CO" sz="2800" b="1" dirty="0" smtClean="0">
                <a:solidFill>
                  <a:schemeClr val="accent2">
                    <a:lumMod val="75000"/>
                  </a:schemeClr>
                </a:solidFill>
                <a:latin typeface="Arial" panose="020B0604020202020204" pitchFamily="34" charset="0"/>
                <a:cs typeface="Arial" panose="020B0604020202020204" pitchFamily="34" charset="0"/>
              </a:rPr>
              <a:t> PÚBLICA AÑO</a:t>
            </a:r>
          </a:p>
          <a:p>
            <a:pPr marL="0" indent="0" algn="ctr">
              <a:buNone/>
            </a:pPr>
            <a:r>
              <a:rPr lang="es-CO" sz="2800" b="1" dirty="0" smtClean="0">
                <a:solidFill>
                  <a:schemeClr val="accent2">
                    <a:lumMod val="75000"/>
                  </a:schemeClr>
                </a:solidFill>
                <a:latin typeface="Arial" panose="020B0604020202020204" pitchFamily="34" charset="0"/>
                <a:cs typeface="Arial" panose="020B0604020202020204" pitchFamily="34" charset="0"/>
              </a:rPr>
              <a:t> 2020</a:t>
            </a:r>
          </a:p>
          <a:p>
            <a:pPr marL="0" indent="0" algn="ctr">
              <a:buNone/>
            </a:pPr>
            <a:endParaRPr lang="es-CO" sz="2800" b="1" dirty="0" smtClean="0">
              <a:solidFill>
                <a:schemeClr val="accent2">
                  <a:lumMod val="75000"/>
                </a:schemeClr>
              </a:solidFill>
              <a:latin typeface="Arial" panose="020B0604020202020204" pitchFamily="34" charset="0"/>
              <a:cs typeface="Arial" panose="020B0604020202020204" pitchFamily="34" charset="0"/>
            </a:endParaRPr>
          </a:p>
          <a:p>
            <a:pPr marL="0" indent="0" algn="ctr">
              <a:buNone/>
            </a:pPr>
            <a:endParaRPr lang="es-CO" sz="2800" b="1" dirty="0">
              <a:solidFill>
                <a:schemeClr val="accent2">
                  <a:lumMod val="75000"/>
                </a:schemeClr>
              </a:solidFill>
              <a:latin typeface="Arial" panose="020B0604020202020204" pitchFamily="34" charset="0"/>
              <a:cs typeface="Arial" panose="020B0604020202020204" pitchFamily="34" charset="0"/>
            </a:endParaRPr>
          </a:p>
          <a:p>
            <a:pPr marL="0" indent="0" algn="ctr">
              <a:buNone/>
            </a:pPr>
            <a:endParaRPr lang="es-CO" sz="2800" b="1" dirty="0" smtClean="0">
              <a:solidFill>
                <a:schemeClr val="accent2">
                  <a:lumMod val="75000"/>
                </a:schemeClr>
              </a:solidFill>
              <a:latin typeface="Arial" panose="020B0604020202020204" pitchFamily="34" charset="0"/>
              <a:cs typeface="Arial" panose="020B0604020202020204" pitchFamily="34" charset="0"/>
            </a:endParaRPr>
          </a:p>
          <a:p>
            <a:pPr marL="0" indent="0" algn="ctr">
              <a:buNone/>
            </a:pPr>
            <a:endParaRPr lang="es-CO" sz="2800" b="1" dirty="0">
              <a:solidFill>
                <a:schemeClr val="accent2">
                  <a:lumMod val="75000"/>
                </a:schemeClr>
              </a:solidFill>
              <a:latin typeface="Arial" panose="020B0604020202020204" pitchFamily="34" charset="0"/>
              <a:cs typeface="Arial" panose="020B0604020202020204" pitchFamily="34" charset="0"/>
            </a:endParaRPr>
          </a:p>
          <a:p>
            <a:pPr marL="0" indent="0" algn="ctr">
              <a:buNone/>
            </a:pPr>
            <a:endParaRPr lang="es-CO" sz="2800" b="1" dirty="0" smtClean="0">
              <a:solidFill>
                <a:schemeClr val="accent2">
                  <a:lumMod val="75000"/>
                </a:schemeClr>
              </a:solidFill>
              <a:latin typeface="Arial" panose="020B0604020202020204" pitchFamily="34" charset="0"/>
              <a:cs typeface="Arial" panose="020B0604020202020204" pitchFamily="34" charset="0"/>
            </a:endParaRPr>
          </a:p>
        </p:txBody>
      </p:sp>
      <p:pic>
        <p:nvPicPr>
          <p:cNvPr id="4" name="Imagen 3"/>
          <p:cNvPicPr/>
          <p:nvPr/>
        </p:nvPicPr>
        <p:blipFill>
          <a:blip r:embed="rId2"/>
          <a:srcRect/>
          <a:stretch>
            <a:fillRect/>
          </a:stretch>
        </p:blipFill>
        <p:spPr bwMode="auto">
          <a:xfrm>
            <a:off x="10468304" y="411052"/>
            <a:ext cx="1198178" cy="1281113"/>
          </a:xfrm>
          <a:prstGeom prst="rect">
            <a:avLst/>
          </a:prstGeom>
          <a:noFill/>
          <a:ln w="9525">
            <a:noFill/>
            <a:miter lim="800000"/>
            <a:headEnd/>
            <a:tailEnd/>
          </a:ln>
        </p:spPr>
      </p:pic>
    </p:spTree>
    <p:extLst>
      <p:ext uri="{BB962C8B-B14F-4D97-AF65-F5344CB8AC3E}">
        <p14:creationId xmlns:p14="http://schemas.microsoft.com/office/powerpoint/2010/main" val="2482886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36634"/>
            <a:ext cx="9328514" cy="504497"/>
          </a:xfrm>
        </p:spPr>
        <p:txBody>
          <a:bodyPr>
            <a:normAutofit fontScale="90000"/>
          </a:bodyPr>
          <a:lstStyle/>
          <a:p>
            <a:pPr algn="ctr"/>
            <a:r>
              <a:rPr lang="es-CO" dirty="0">
                <a:solidFill>
                  <a:schemeClr val="accent2">
                    <a:lumMod val="75000"/>
                  </a:schemeClr>
                </a:solidFill>
                <a:latin typeface="Arial" panose="020B0604020202020204" pitchFamily="34" charset="0"/>
                <a:cs typeface="Arial" panose="020B0604020202020204" pitchFamily="34" charset="0"/>
              </a:rPr>
              <a:t>Proceso: Gestión de Acuerdos</a:t>
            </a:r>
            <a:endParaRPr lang="es-CO" dirty="0"/>
          </a:p>
        </p:txBody>
      </p:sp>
      <p:sp>
        <p:nvSpPr>
          <p:cNvPr id="3" name="Marcador de contenido 2"/>
          <p:cNvSpPr>
            <a:spLocks noGrp="1"/>
          </p:cNvSpPr>
          <p:nvPr>
            <p:ph idx="1"/>
          </p:nvPr>
        </p:nvSpPr>
        <p:spPr>
          <a:xfrm>
            <a:off x="677334" y="777766"/>
            <a:ext cx="9328514" cy="5696605"/>
          </a:xfrm>
        </p:spPr>
        <p:txBody>
          <a:bodyPr/>
          <a:lstStyle/>
          <a:p>
            <a:pPr marL="0" indent="0">
              <a:buNone/>
            </a:pPr>
            <a:r>
              <a:rPr lang="es-CO"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COMISIÓN PRIMERA </a:t>
            </a:r>
            <a:r>
              <a:rPr lang="es-ES_tradnl"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O DE PRESUPUESTO Y ASUNTOS FISCALES</a:t>
            </a:r>
            <a:r>
              <a:rPr lang="es-CO"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a:t>
            </a:r>
            <a:endParaRPr lang="es-CO" sz="2400" b="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898057235"/>
              </p:ext>
            </p:extLst>
          </p:nvPr>
        </p:nvGraphicFramePr>
        <p:xfrm>
          <a:off x="677334" y="1585643"/>
          <a:ext cx="8885308" cy="3447474"/>
        </p:xfrm>
        <a:graphic>
          <a:graphicData uri="http://schemas.openxmlformats.org/drawingml/2006/table">
            <a:tbl>
              <a:tblPr firstRow="1" bandRow="1">
                <a:tableStyleId>{5C22544A-7EE6-4342-B048-85BDC9FD1C3A}</a:tableStyleId>
              </a:tblPr>
              <a:tblGrid>
                <a:gridCol w="524998">
                  <a:extLst>
                    <a:ext uri="{9D8B030D-6E8A-4147-A177-3AD203B41FA5}">
                      <a16:colId xmlns:a16="http://schemas.microsoft.com/office/drawing/2014/main" val="2621904759"/>
                    </a:ext>
                  </a:extLst>
                </a:gridCol>
                <a:gridCol w="768856">
                  <a:extLst>
                    <a:ext uri="{9D8B030D-6E8A-4147-A177-3AD203B41FA5}">
                      <a16:colId xmlns:a16="http://schemas.microsoft.com/office/drawing/2014/main" val="2192005390"/>
                    </a:ext>
                  </a:extLst>
                </a:gridCol>
                <a:gridCol w="3454876">
                  <a:extLst>
                    <a:ext uri="{9D8B030D-6E8A-4147-A177-3AD203B41FA5}">
                      <a16:colId xmlns:a16="http://schemas.microsoft.com/office/drawing/2014/main" val="1576304305"/>
                    </a:ext>
                  </a:extLst>
                </a:gridCol>
                <a:gridCol w="1661507">
                  <a:extLst>
                    <a:ext uri="{9D8B030D-6E8A-4147-A177-3AD203B41FA5}">
                      <a16:colId xmlns:a16="http://schemas.microsoft.com/office/drawing/2014/main" val="2325932347"/>
                    </a:ext>
                  </a:extLst>
                </a:gridCol>
                <a:gridCol w="2475071">
                  <a:extLst>
                    <a:ext uri="{9D8B030D-6E8A-4147-A177-3AD203B41FA5}">
                      <a16:colId xmlns:a16="http://schemas.microsoft.com/office/drawing/2014/main" val="1592893607"/>
                    </a:ext>
                  </a:extLst>
                </a:gridCol>
              </a:tblGrid>
              <a:tr h="363904">
                <a:tc>
                  <a:txBody>
                    <a:bodyPr/>
                    <a:lstStyle/>
                    <a:p>
                      <a:endParaRPr lang="es-CO"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PROYECTO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PONENTE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OBJETO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04595192"/>
                  </a:ext>
                </a:extLst>
              </a:tr>
              <a:tr h="1223783">
                <a:tc>
                  <a:txBody>
                    <a:bodyPr/>
                    <a:lstStyle/>
                    <a:p>
                      <a:r>
                        <a:rPr lang="es-CO" sz="1400" dirty="0" smtClean="0">
                          <a:solidFill>
                            <a:schemeClr val="tx1"/>
                          </a:solidFill>
                          <a:latin typeface="Arial" panose="020B0604020202020204" pitchFamily="34" charset="0"/>
                          <a:cs typeface="Arial" panose="020B0604020202020204" pitchFamily="34" charset="0"/>
                        </a:rPr>
                        <a:t>17</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25</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CO" sz="1100" dirty="0" smtClean="0">
                          <a:effectLst/>
                          <a:latin typeface="Arial" panose="020B0604020202020204" pitchFamily="34" charset="0"/>
                          <a:ea typeface="Times New Roman" panose="02020603050405020304" pitchFamily="18" charset="0"/>
                          <a:cs typeface="Times New Roman" panose="02020603050405020304" pitchFamily="18" charset="0"/>
                        </a:rPr>
                        <a:t>"Por el cual se modifica el presupuesto general de ingresos y gastos del municipio de Yumbo para la vigencia fiscal 2020 y se dictan otras disposiciones"</a:t>
                      </a:r>
                      <a:endParaRPr lang="es-CO"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ES"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tabLst>
                          <a:tab pos="1710690" algn="l"/>
                        </a:tabLst>
                      </a:pPr>
                      <a:endParaRPr lang="es-ES"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Diego Parra </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100" dirty="0" smtClean="0">
                        <a:effectLst/>
                        <a:latin typeface="Arial" panose="020B0604020202020204" pitchFamily="34" charset="0"/>
                        <a:ea typeface="Times New Roman" panose="02020603050405020304" pitchFamily="18" charset="0"/>
                      </a:endParaRPr>
                    </a:p>
                    <a:p>
                      <a:r>
                        <a:rPr lang="es-CO" sz="1100" dirty="0" smtClean="0">
                          <a:effectLst/>
                          <a:latin typeface="Arial" panose="020B0604020202020204" pitchFamily="34" charset="0"/>
                          <a:ea typeface="Times New Roman" panose="02020603050405020304" pitchFamily="18" charset="0"/>
                        </a:rPr>
                        <a:t>Modificaciones por $4.819.786.465</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668502"/>
                  </a:ext>
                </a:extLst>
              </a:tr>
              <a:tr h="1515483">
                <a:tc>
                  <a:txBody>
                    <a:bodyPr/>
                    <a:lstStyle/>
                    <a:p>
                      <a:r>
                        <a:rPr lang="es-CO" sz="1400" dirty="0" smtClean="0">
                          <a:solidFill>
                            <a:schemeClr val="tx1"/>
                          </a:solidFill>
                          <a:latin typeface="Arial" panose="020B0604020202020204" pitchFamily="34" charset="0"/>
                          <a:cs typeface="Arial" panose="020B0604020202020204" pitchFamily="34" charset="0"/>
                        </a:rPr>
                        <a:t>18</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27</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r>
                        <a:rPr lang="es-CO" sz="1100" dirty="0" smtClean="0">
                          <a:solidFill>
                            <a:srgbClr val="000000"/>
                          </a:solidFill>
                          <a:effectLst/>
                          <a:latin typeface="Arial" panose="020B0604020202020204" pitchFamily="34" charset="0"/>
                          <a:ea typeface="Times New Roman" panose="02020603050405020304" pitchFamily="18" charset="0"/>
                        </a:rPr>
                        <a:t>"Por medio del cual se establecen los factores de subsidio </a:t>
                      </a:r>
                      <a:r>
                        <a:rPr lang="es-CO" sz="1100" dirty="0" smtClean="0">
                          <a:effectLst/>
                          <a:latin typeface="Arial" panose="020B0604020202020204" pitchFamily="34" charset="0"/>
                          <a:ea typeface="Times New Roman" panose="02020603050405020304" pitchFamily="18" charset="0"/>
                        </a:rPr>
                        <a:t>y aporte solidario para </a:t>
                      </a:r>
                      <a:r>
                        <a:rPr lang="es-CO" sz="1100" dirty="0" smtClean="0">
                          <a:solidFill>
                            <a:srgbClr val="000000"/>
                          </a:solidFill>
                          <a:effectLst/>
                          <a:latin typeface="Arial" panose="020B0604020202020204" pitchFamily="34" charset="0"/>
                          <a:ea typeface="Times New Roman" panose="02020603050405020304" pitchFamily="18" charset="0"/>
                        </a:rPr>
                        <a:t>los servicios públicos domiciliarios de acueducto, alcantarillado y aseo en el municipio de Yumbo".</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Gustavo Cano </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4130" marR="0" algn="just">
                        <a:lnSpc>
                          <a:spcPct val="115000"/>
                        </a:lnSpc>
                        <a:spcBef>
                          <a:spcPts val="0"/>
                        </a:spcBef>
                        <a:spcAft>
                          <a:spcPts val="1000"/>
                        </a:spcAft>
                      </a:pPr>
                      <a:r>
                        <a:rPr lang="es-CO" sz="1100" dirty="0" smtClean="0">
                          <a:solidFill>
                            <a:srgbClr val="000000"/>
                          </a:solidFill>
                          <a:effectLst/>
                          <a:latin typeface="Arial" panose="020B0604020202020204" pitchFamily="34" charset="0"/>
                          <a:ea typeface="Times New Roman" panose="02020603050405020304" pitchFamily="18" charset="0"/>
                        </a:rPr>
                        <a:t>Establecer los factores de subsidio a que hace referencia el artículo 125 de la Ley 1450 de 2011.</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1249500"/>
                  </a:ext>
                </a:extLst>
              </a:tr>
              <a:tr h="342448">
                <a:tc>
                  <a:txBody>
                    <a:bodyPr/>
                    <a:lstStyle/>
                    <a:p>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72148931"/>
                  </a:ext>
                </a:extLst>
              </a:tr>
            </a:tbl>
          </a:graphicData>
        </a:graphic>
      </p:graphicFrame>
      <p:pic>
        <p:nvPicPr>
          <p:cNvPr id="6" name="Imagen 5"/>
          <p:cNvPicPr/>
          <p:nvPr/>
        </p:nvPicPr>
        <p:blipFill>
          <a:blip r:embed="rId2"/>
          <a:srcRect/>
          <a:stretch>
            <a:fillRect/>
          </a:stretch>
        </p:blipFill>
        <p:spPr bwMode="auto">
          <a:xfrm>
            <a:off x="10152994" y="388882"/>
            <a:ext cx="1198178" cy="1281113"/>
          </a:xfrm>
          <a:prstGeom prst="rect">
            <a:avLst/>
          </a:prstGeom>
          <a:noFill/>
          <a:ln w="9525">
            <a:noFill/>
            <a:miter lim="800000"/>
            <a:headEnd/>
            <a:tailEnd/>
          </a:ln>
        </p:spPr>
      </p:pic>
    </p:spTree>
    <p:extLst>
      <p:ext uri="{BB962C8B-B14F-4D97-AF65-F5344CB8AC3E}">
        <p14:creationId xmlns:p14="http://schemas.microsoft.com/office/powerpoint/2010/main" val="1700011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36634"/>
            <a:ext cx="9328514" cy="504497"/>
          </a:xfrm>
        </p:spPr>
        <p:txBody>
          <a:bodyPr>
            <a:normAutofit fontScale="90000"/>
          </a:bodyPr>
          <a:lstStyle/>
          <a:p>
            <a:pPr algn="ctr"/>
            <a:r>
              <a:rPr lang="es-CO" dirty="0">
                <a:solidFill>
                  <a:schemeClr val="accent2">
                    <a:lumMod val="75000"/>
                  </a:schemeClr>
                </a:solidFill>
                <a:latin typeface="Arial" panose="020B0604020202020204" pitchFamily="34" charset="0"/>
                <a:cs typeface="Arial" panose="020B0604020202020204" pitchFamily="34" charset="0"/>
              </a:rPr>
              <a:t>Proceso: Gestión de Acuerdos</a:t>
            </a:r>
            <a:endParaRPr lang="es-CO" dirty="0"/>
          </a:p>
        </p:txBody>
      </p:sp>
      <p:sp>
        <p:nvSpPr>
          <p:cNvPr id="3" name="Marcador de contenido 2"/>
          <p:cNvSpPr>
            <a:spLocks noGrp="1"/>
          </p:cNvSpPr>
          <p:nvPr>
            <p:ph idx="1"/>
          </p:nvPr>
        </p:nvSpPr>
        <p:spPr>
          <a:xfrm>
            <a:off x="677334" y="777766"/>
            <a:ext cx="9328514" cy="5696605"/>
          </a:xfrm>
        </p:spPr>
        <p:txBody>
          <a:bodyPr/>
          <a:lstStyle/>
          <a:p>
            <a:pPr marL="0" indent="0">
              <a:buNone/>
            </a:pPr>
            <a:r>
              <a:rPr lang="es-CO" b="1" u="sng"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COMISIÓN </a:t>
            </a:r>
            <a:r>
              <a:rPr lang="es-CO" b="1" u="sng" dirty="0" smtClean="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SEGUNDA</a:t>
            </a:r>
            <a:r>
              <a:rPr lang="es-CO" b="1" dirty="0" smtClean="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  </a:t>
            </a:r>
            <a:r>
              <a:rPr lang="es-ES_tradnl"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O </a:t>
            </a:r>
            <a:r>
              <a:rPr lang="es-ES_tradnl" b="1" dirty="0" smtClean="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DEL PLAN Y DE BIENES</a:t>
            </a:r>
            <a:r>
              <a:rPr lang="es-CO" b="1" dirty="0" smtClean="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a:t>
            </a:r>
            <a:endParaRPr lang="es-CO" sz="2400" b="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1229471759"/>
              </p:ext>
            </p:extLst>
          </p:nvPr>
        </p:nvGraphicFramePr>
        <p:xfrm>
          <a:off x="677334" y="1229707"/>
          <a:ext cx="8521750" cy="3584664"/>
        </p:xfrm>
        <a:graphic>
          <a:graphicData uri="http://schemas.openxmlformats.org/drawingml/2006/table">
            <a:tbl>
              <a:tblPr firstRow="1" bandRow="1">
                <a:tableStyleId>{5C22544A-7EE6-4342-B048-85BDC9FD1C3A}</a:tableStyleId>
              </a:tblPr>
              <a:tblGrid>
                <a:gridCol w="503517">
                  <a:extLst>
                    <a:ext uri="{9D8B030D-6E8A-4147-A177-3AD203B41FA5}">
                      <a16:colId xmlns:a16="http://schemas.microsoft.com/office/drawing/2014/main" val="2621904759"/>
                    </a:ext>
                  </a:extLst>
                </a:gridCol>
                <a:gridCol w="737396">
                  <a:extLst>
                    <a:ext uri="{9D8B030D-6E8A-4147-A177-3AD203B41FA5}">
                      <a16:colId xmlns:a16="http://schemas.microsoft.com/office/drawing/2014/main" val="2192005390"/>
                    </a:ext>
                  </a:extLst>
                </a:gridCol>
                <a:gridCol w="3313513">
                  <a:extLst>
                    <a:ext uri="{9D8B030D-6E8A-4147-A177-3AD203B41FA5}">
                      <a16:colId xmlns:a16="http://schemas.microsoft.com/office/drawing/2014/main" val="1576304305"/>
                    </a:ext>
                  </a:extLst>
                </a:gridCol>
                <a:gridCol w="1593524">
                  <a:extLst>
                    <a:ext uri="{9D8B030D-6E8A-4147-A177-3AD203B41FA5}">
                      <a16:colId xmlns:a16="http://schemas.microsoft.com/office/drawing/2014/main" val="2325932347"/>
                    </a:ext>
                  </a:extLst>
                </a:gridCol>
                <a:gridCol w="2373800">
                  <a:extLst>
                    <a:ext uri="{9D8B030D-6E8A-4147-A177-3AD203B41FA5}">
                      <a16:colId xmlns:a16="http://schemas.microsoft.com/office/drawing/2014/main" val="1592893607"/>
                    </a:ext>
                  </a:extLst>
                </a:gridCol>
              </a:tblGrid>
              <a:tr h="332618">
                <a:tc>
                  <a:txBody>
                    <a:bodyPr/>
                    <a:lstStyle/>
                    <a:p>
                      <a:endParaRPr lang="es-CO"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PROYECTO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PONENTE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OBJETO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04595192"/>
                  </a:ext>
                </a:extLst>
              </a:tr>
              <a:tr h="1344333">
                <a:tc>
                  <a:txBody>
                    <a:bodyPr/>
                    <a:lstStyle/>
                    <a:p>
                      <a:r>
                        <a:rPr lang="es-CO" sz="1400" dirty="0" smtClean="0">
                          <a:solidFill>
                            <a:schemeClr val="tx1"/>
                          </a:solidFill>
                          <a:latin typeface="Arial" panose="020B0604020202020204" pitchFamily="34" charset="0"/>
                          <a:cs typeface="Arial" panose="020B0604020202020204" pitchFamily="34" charset="0"/>
                        </a:rPr>
                        <a:t>1</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02</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07000"/>
                        </a:lnSpc>
                        <a:spcBef>
                          <a:spcPts val="0"/>
                        </a:spcBef>
                        <a:spcAft>
                          <a:spcPts val="800"/>
                        </a:spcAft>
                      </a:pPr>
                      <a:r>
                        <a:rPr lang="es-ES_tradnl" sz="1100" dirty="0" smtClean="0">
                          <a:effectLst/>
                          <a:latin typeface="Arial" panose="020B0604020202020204" pitchFamily="34" charset="0"/>
                          <a:ea typeface="Calibri" panose="020F0502020204030204" pitchFamily="34" charset="0"/>
                          <a:cs typeface="Arial" panose="020B0604020202020204" pitchFamily="34" charset="0"/>
                        </a:rPr>
                        <a:t>P</a:t>
                      </a:r>
                      <a:r>
                        <a:rPr lang="es-CO" sz="1100" dirty="0" err="1" smtClean="0">
                          <a:effectLst/>
                          <a:latin typeface="Arial" panose="020B0604020202020204" pitchFamily="34" charset="0"/>
                          <a:ea typeface="Calibri" panose="020F0502020204030204" pitchFamily="34" charset="0"/>
                          <a:cs typeface="Arial" panose="020B0604020202020204" pitchFamily="34" charset="0"/>
                        </a:rPr>
                        <a:t>or</a:t>
                      </a:r>
                      <a:r>
                        <a:rPr lang="es-CO" sz="1100" dirty="0" smtClean="0">
                          <a:effectLst/>
                          <a:latin typeface="Arial" panose="020B0604020202020204" pitchFamily="34" charset="0"/>
                          <a:ea typeface="Calibri" panose="020F0502020204030204" pitchFamily="34" charset="0"/>
                          <a:cs typeface="Arial" panose="020B0604020202020204" pitchFamily="34" charset="0"/>
                        </a:rPr>
                        <a:t> medio del cual se faculta al señor Alcalde para que enajene a título gratuito un área lote de terreno a la Asociación de Amigos del Centro Histórico y Cultural Simón Bolívar de Mulalo.</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r>
                        <a:rPr lang="es-ES" sz="1100" dirty="0" smtClean="0">
                          <a:effectLst/>
                          <a:latin typeface="Arial" panose="020B0604020202020204" pitchFamily="34" charset="0"/>
                          <a:ea typeface="Times New Roman" panose="02020603050405020304" pitchFamily="18" charset="0"/>
                        </a:rPr>
                        <a:t>Horacio Castillo</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100" dirty="0" smtClean="0">
                          <a:effectLst/>
                          <a:latin typeface="Arial" panose="020B0604020202020204" pitchFamily="34" charset="0"/>
                          <a:ea typeface="Calibri" panose="020F0502020204030204" pitchFamily="34" charset="0"/>
                        </a:rPr>
                        <a:t>…ampliación del Centro Histórico y Cultural museo comunitario _ apoyo a la Ampliación de la planta física actividades: diseño y estudios, construcción de obra e interventoría</a:t>
                      </a:r>
                      <a:r>
                        <a:rPr lang="es-CO" sz="1400" dirty="0" smtClean="0">
                          <a:effectLst/>
                          <a:latin typeface="Arial" panose="020B0604020202020204" pitchFamily="34" charset="0"/>
                          <a:ea typeface="Calibri" panose="020F0502020204030204" pitchFamily="34" charset="0"/>
                        </a:rPr>
                        <a:t>.</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668502"/>
                  </a:ext>
                </a:extLst>
              </a:tr>
              <a:tr h="1874571">
                <a:tc>
                  <a:txBody>
                    <a:bodyPr/>
                    <a:lstStyle/>
                    <a:p>
                      <a:r>
                        <a:rPr lang="es-CO" sz="1400" dirty="0" smtClean="0">
                          <a:solidFill>
                            <a:schemeClr val="tx1"/>
                          </a:solidFill>
                          <a:latin typeface="Arial" panose="020B0604020202020204" pitchFamily="34" charset="0"/>
                          <a:cs typeface="Arial" panose="020B0604020202020204" pitchFamily="34" charset="0"/>
                        </a:rPr>
                        <a:t>2</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04</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r>
                        <a:rPr lang="es-CO" sz="1100" dirty="0" smtClean="0">
                          <a:effectLst/>
                          <a:latin typeface="Arial" panose="020B0604020202020204" pitchFamily="34" charset="0"/>
                          <a:ea typeface="Times New Roman" panose="02020603050405020304" pitchFamily="18" charset="0"/>
                        </a:rPr>
                        <a:t>Por medio del cual se faculta al señor Alcalde para que enajene a título gratuito un predio de conformidad a fallo de tutela del Juzgado Primero Civil Municipal de Yumbo.</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tabLst>
                          <a:tab pos="1710690" algn="l"/>
                        </a:tabLst>
                      </a:pPr>
                      <a:r>
                        <a:rPr lang="es-CO" sz="1100" dirty="0" smtClean="0">
                          <a:effectLst/>
                          <a:latin typeface="Arial" panose="020B0604020202020204" pitchFamily="34" charset="0"/>
                          <a:ea typeface="Times New Roman" panose="02020603050405020304" pitchFamily="18" charset="0"/>
                        </a:rPr>
                        <a:t>Arturo Domínguez Losada</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100" dirty="0" smtClean="0">
                          <a:effectLst/>
                          <a:latin typeface="Arial" panose="020B0604020202020204" pitchFamily="34" charset="0"/>
                          <a:ea typeface="MS Mincho"/>
                        </a:rPr>
                        <a:t>RESUELVE: … SEGUNDO: ORDENAR al MUNICIPIO DE YUMBO y a IMVIYUMBO la reubicación y la adjudicación inmediata con títulos de propiedad y entrega real y material de la respectiva UNIDAD DE VIVIENDA para el accionante que ofrezca condiciones de habitabilidad…</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1249500"/>
                  </a:ext>
                </a:extLst>
              </a:tr>
            </a:tbl>
          </a:graphicData>
        </a:graphic>
      </p:graphicFrame>
      <p:pic>
        <p:nvPicPr>
          <p:cNvPr id="6" name="Imagen 5"/>
          <p:cNvPicPr/>
          <p:nvPr/>
        </p:nvPicPr>
        <p:blipFill>
          <a:blip r:embed="rId2"/>
          <a:srcRect/>
          <a:stretch>
            <a:fillRect/>
          </a:stretch>
        </p:blipFill>
        <p:spPr bwMode="auto">
          <a:xfrm>
            <a:off x="10100442" y="388882"/>
            <a:ext cx="1198178" cy="1281113"/>
          </a:xfrm>
          <a:prstGeom prst="rect">
            <a:avLst/>
          </a:prstGeom>
          <a:noFill/>
          <a:ln w="9525">
            <a:noFill/>
            <a:miter lim="800000"/>
            <a:headEnd/>
            <a:tailEnd/>
          </a:ln>
        </p:spPr>
      </p:pic>
    </p:spTree>
    <p:extLst>
      <p:ext uri="{BB962C8B-B14F-4D97-AF65-F5344CB8AC3E}">
        <p14:creationId xmlns:p14="http://schemas.microsoft.com/office/powerpoint/2010/main" val="2932460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36634"/>
            <a:ext cx="9328514" cy="504497"/>
          </a:xfrm>
        </p:spPr>
        <p:txBody>
          <a:bodyPr>
            <a:normAutofit fontScale="90000"/>
          </a:bodyPr>
          <a:lstStyle/>
          <a:p>
            <a:pPr algn="ctr"/>
            <a:r>
              <a:rPr lang="es-CO" dirty="0">
                <a:solidFill>
                  <a:schemeClr val="accent2">
                    <a:lumMod val="75000"/>
                  </a:schemeClr>
                </a:solidFill>
                <a:latin typeface="Arial" panose="020B0604020202020204" pitchFamily="34" charset="0"/>
                <a:cs typeface="Arial" panose="020B0604020202020204" pitchFamily="34" charset="0"/>
              </a:rPr>
              <a:t>Proceso: Gestión de Acuerdos</a:t>
            </a:r>
            <a:endParaRPr lang="es-CO" dirty="0"/>
          </a:p>
        </p:txBody>
      </p:sp>
      <p:sp>
        <p:nvSpPr>
          <p:cNvPr id="3" name="Marcador de contenido 2"/>
          <p:cNvSpPr>
            <a:spLocks noGrp="1"/>
          </p:cNvSpPr>
          <p:nvPr>
            <p:ph idx="1"/>
          </p:nvPr>
        </p:nvSpPr>
        <p:spPr>
          <a:xfrm>
            <a:off x="677334" y="777766"/>
            <a:ext cx="9328514" cy="5696605"/>
          </a:xfrm>
        </p:spPr>
        <p:txBody>
          <a:bodyPr/>
          <a:lstStyle/>
          <a:p>
            <a:pPr marL="0" lvl="0" indent="0">
              <a:buClr>
                <a:srgbClr val="90C226"/>
              </a:buClr>
              <a:buNone/>
            </a:pPr>
            <a:r>
              <a:rPr lang="es-CO" b="1" u="sng" dirty="0">
                <a:solidFill>
                  <a:srgbClr val="54A021">
                    <a:lumMod val="75000"/>
                  </a:srgbClr>
                </a:solidFill>
                <a:latin typeface="Arial" panose="020B0604020202020204" pitchFamily="34" charset="0"/>
                <a:ea typeface="Times New Roman" panose="02020603050405020304" pitchFamily="18" charset="0"/>
                <a:cs typeface="Times New Roman" panose="02020603050405020304" pitchFamily="18" charset="0"/>
              </a:rPr>
              <a:t>COMISIÓN SEGUNDA  </a:t>
            </a:r>
            <a:r>
              <a:rPr lang="es-ES_tradnl" b="1" dirty="0">
                <a:solidFill>
                  <a:srgbClr val="54A021">
                    <a:lumMod val="75000"/>
                  </a:srgbClr>
                </a:solidFill>
                <a:latin typeface="Arial" panose="020B0604020202020204" pitchFamily="34" charset="0"/>
                <a:ea typeface="Times New Roman" panose="02020603050405020304" pitchFamily="18" charset="0"/>
                <a:cs typeface="Times New Roman" panose="02020603050405020304" pitchFamily="18" charset="0"/>
              </a:rPr>
              <a:t>O DEL PLAN Y DE BIENES</a:t>
            </a:r>
            <a:r>
              <a:rPr lang="es-CO" b="1" dirty="0">
                <a:solidFill>
                  <a:srgbClr val="54A021">
                    <a:lumMod val="75000"/>
                  </a:srgbClr>
                </a:solidFill>
                <a:latin typeface="Arial" panose="020B0604020202020204" pitchFamily="34" charset="0"/>
                <a:ea typeface="Times New Roman" panose="02020603050405020304" pitchFamily="18" charset="0"/>
                <a:cs typeface="Times New Roman" panose="02020603050405020304" pitchFamily="18" charset="0"/>
              </a:rPr>
              <a:t>:</a:t>
            </a:r>
            <a:endParaRPr lang="es-CO" sz="2400" b="1" dirty="0">
              <a:solidFill>
                <a:srgbClr val="54A021">
                  <a:lumMod val="75000"/>
                </a:srgbClr>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4078457234"/>
              </p:ext>
            </p:extLst>
          </p:nvPr>
        </p:nvGraphicFramePr>
        <p:xfrm>
          <a:off x="677334" y="1229707"/>
          <a:ext cx="8764121" cy="4493792"/>
        </p:xfrm>
        <a:graphic>
          <a:graphicData uri="http://schemas.openxmlformats.org/drawingml/2006/table">
            <a:tbl>
              <a:tblPr firstRow="1" bandRow="1">
                <a:tableStyleId>{5C22544A-7EE6-4342-B048-85BDC9FD1C3A}</a:tableStyleId>
              </a:tblPr>
              <a:tblGrid>
                <a:gridCol w="517837">
                  <a:extLst>
                    <a:ext uri="{9D8B030D-6E8A-4147-A177-3AD203B41FA5}">
                      <a16:colId xmlns:a16="http://schemas.microsoft.com/office/drawing/2014/main" val="2621904759"/>
                    </a:ext>
                  </a:extLst>
                </a:gridCol>
                <a:gridCol w="758369">
                  <a:extLst>
                    <a:ext uri="{9D8B030D-6E8A-4147-A177-3AD203B41FA5}">
                      <a16:colId xmlns:a16="http://schemas.microsoft.com/office/drawing/2014/main" val="2192005390"/>
                    </a:ext>
                  </a:extLst>
                </a:gridCol>
                <a:gridCol w="3407755">
                  <a:extLst>
                    <a:ext uri="{9D8B030D-6E8A-4147-A177-3AD203B41FA5}">
                      <a16:colId xmlns:a16="http://schemas.microsoft.com/office/drawing/2014/main" val="1576304305"/>
                    </a:ext>
                  </a:extLst>
                </a:gridCol>
                <a:gridCol w="1638846">
                  <a:extLst>
                    <a:ext uri="{9D8B030D-6E8A-4147-A177-3AD203B41FA5}">
                      <a16:colId xmlns:a16="http://schemas.microsoft.com/office/drawing/2014/main" val="2325932347"/>
                    </a:ext>
                  </a:extLst>
                </a:gridCol>
                <a:gridCol w="2441314">
                  <a:extLst>
                    <a:ext uri="{9D8B030D-6E8A-4147-A177-3AD203B41FA5}">
                      <a16:colId xmlns:a16="http://schemas.microsoft.com/office/drawing/2014/main" val="1592893607"/>
                    </a:ext>
                  </a:extLst>
                </a:gridCol>
              </a:tblGrid>
              <a:tr h="597004">
                <a:tc>
                  <a:txBody>
                    <a:bodyPr/>
                    <a:lstStyle/>
                    <a:p>
                      <a:endParaRPr lang="es-CO"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PROYECTO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PONENTE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OBJETO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04595192"/>
                  </a:ext>
                </a:extLst>
              </a:tr>
              <a:tr h="1235978">
                <a:tc>
                  <a:txBody>
                    <a:bodyPr/>
                    <a:lstStyle/>
                    <a:p>
                      <a:r>
                        <a:rPr lang="es-CO" sz="1400" dirty="0" smtClean="0">
                          <a:solidFill>
                            <a:schemeClr val="tx1"/>
                          </a:solidFill>
                          <a:latin typeface="Arial" panose="020B0604020202020204" pitchFamily="34" charset="0"/>
                          <a:cs typeface="Arial" panose="020B0604020202020204" pitchFamily="34" charset="0"/>
                        </a:rPr>
                        <a:t>3</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07</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“Por medio del cual se adopta el Plan de Desarrollo “Creemos en Yumbo” del Municipio de Yumbo, Valle del Cauca, para la vigencia 2020 – 2023” </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Concejales  Edgar Alexander Ruiz García, Coordinador de Ponentes, Giovanny Escobar Castro y Ángel Darío Jiménez Cobo</a:t>
                      </a:r>
                    </a:p>
                    <a:p>
                      <a:pPr marL="0" marR="0" algn="just">
                        <a:lnSpc>
                          <a:spcPct val="115000"/>
                        </a:lnSpc>
                        <a:spcBef>
                          <a:spcPts val="0"/>
                        </a:spcBef>
                        <a:spcAft>
                          <a:spcPts val="0"/>
                        </a:spcAft>
                        <a:tabLst>
                          <a:tab pos="1710690" algn="l"/>
                        </a:tabLst>
                      </a:pP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100" dirty="0" smtClean="0">
                          <a:effectLst/>
                          <a:latin typeface="Arial" panose="020B0604020202020204" pitchFamily="34" charset="0"/>
                          <a:ea typeface="Times New Roman" panose="02020603050405020304" pitchFamily="18" charset="0"/>
                        </a:rPr>
                        <a:t>Este Plan de Desarrollo es producto de un ejercicio riguroso que combina la planificación integral con el dialogo ciudadano….</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49315081"/>
                  </a:ext>
                </a:extLst>
              </a:tr>
              <a:tr h="1466389">
                <a:tc>
                  <a:txBody>
                    <a:bodyPr/>
                    <a:lstStyle/>
                    <a:p>
                      <a:r>
                        <a:rPr lang="es-CO" sz="1400" dirty="0" smtClean="0">
                          <a:solidFill>
                            <a:schemeClr val="tx1"/>
                          </a:solidFill>
                          <a:latin typeface="Arial" panose="020B0604020202020204" pitchFamily="34" charset="0"/>
                          <a:cs typeface="Arial" panose="020B0604020202020204" pitchFamily="34" charset="0"/>
                        </a:rPr>
                        <a:t>4</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11</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MS Mincho"/>
                      </a:endParaRPr>
                    </a:p>
                    <a:p>
                      <a:pPr marL="0" marR="0" algn="just">
                        <a:lnSpc>
                          <a:spcPct val="115000"/>
                        </a:lnSpc>
                        <a:spcBef>
                          <a:spcPts val="0"/>
                        </a:spcBef>
                        <a:spcAft>
                          <a:spcPts val="0"/>
                        </a:spcAft>
                        <a:tabLst>
                          <a:tab pos="1710690" algn="l"/>
                        </a:tabLst>
                      </a:pPr>
                      <a:r>
                        <a:rPr lang="es-CO" sz="1100" dirty="0" smtClean="0">
                          <a:effectLst/>
                          <a:latin typeface="Arial" panose="020B0604020202020204" pitchFamily="34" charset="0"/>
                          <a:ea typeface="MS Mincho"/>
                        </a:rPr>
                        <a:t>“Por medio del cual se faculta al señor Alcalde para que enajene a titulo gratuito un lote de terreno al Hospital la Buena Esperanza E.S.E del municipio de Yumbo</a:t>
                      </a:r>
                      <a:r>
                        <a:rPr lang="es-CO" sz="1100" dirty="0" smtClean="0">
                          <a:effectLst/>
                          <a:latin typeface="Arial" panose="020B0604020202020204" pitchFamily="34" charset="0"/>
                          <a:ea typeface="Times New Roman" panose="02020603050405020304" pitchFamily="18" charset="0"/>
                        </a:rPr>
                        <a:t>”</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2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Arturo Domínguez Losada</a:t>
                      </a:r>
                      <a:r>
                        <a:rPr lang="es-ES" sz="1200" dirty="0" smtClean="0">
                          <a:effectLst/>
                          <a:latin typeface="Arial" panose="020B0604020202020204" pitchFamily="34" charset="0"/>
                          <a:ea typeface="Times New Roman" panose="02020603050405020304" pitchFamily="18" charset="0"/>
                        </a:rPr>
                        <a:t>.</a:t>
                      </a:r>
                      <a:endParaRPr lang="es-CO"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100" dirty="0" smtClean="0">
                          <a:effectLst/>
                          <a:latin typeface="Arial" panose="020B0604020202020204" pitchFamily="34" charset="0"/>
                          <a:ea typeface="Times New Roman" panose="02020603050405020304" pitchFamily="18" charset="0"/>
                        </a:rPr>
                        <a:t>adelante todas y cada una de acciones y/o trámites legales y urbanísticos tendientes a realizar la entrega a título de enajenación gratuita al Hospital la Buena Esperanza de Yumbo, de los siguientes lotes</a:t>
                      </a:r>
                      <a:r>
                        <a:rPr lang="es-CO" sz="1100" baseline="0" dirty="0" smtClean="0">
                          <a:effectLst/>
                          <a:latin typeface="Arial" panose="020B0604020202020204" pitchFamily="34" charset="0"/>
                          <a:ea typeface="Times New Roman" panose="02020603050405020304" pitchFamily="18" charset="0"/>
                        </a:rPr>
                        <a:t> …</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668502"/>
                  </a:ext>
                </a:extLst>
              </a:tr>
              <a:tr h="788904">
                <a:tc>
                  <a:txBody>
                    <a:bodyPr/>
                    <a:lstStyle/>
                    <a:p>
                      <a:endParaRPr lang="es-CO" sz="1400" dirty="0">
                        <a:solidFill>
                          <a:schemeClr val="tx1"/>
                        </a:solidFill>
                        <a:latin typeface="Arial" panose="020B0604020202020204" pitchFamily="34" charset="0"/>
                        <a:cs typeface="Arial" panose="020B0604020202020204" pitchFamily="34" charset="0"/>
                      </a:endParaRPr>
                    </a:p>
                    <a:p>
                      <a:r>
                        <a:rPr lang="es-CO" sz="1400" dirty="0">
                          <a:solidFill>
                            <a:schemeClr val="tx1"/>
                          </a:solidFill>
                          <a:latin typeface="Arial" panose="020B0604020202020204" pitchFamily="34" charset="0"/>
                          <a:cs typeface="Arial" panose="020B0604020202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19</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2700" marR="0" algn="just">
                        <a:lnSpc>
                          <a:spcPct val="115000"/>
                        </a:lnSpc>
                        <a:spcBef>
                          <a:spcPts val="0"/>
                        </a:spcBef>
                        <a:spcAft>
                          <a:spcPts val="0"/>
                        </a:spcAft>
                        <a:tabLst>
                          <a:tab pos="5400675" algn="l"/>
                        </a:tabLst>
                      </a:pPr>
                      <a:r>
                        <a:rPr lang="es-CO" sz="1100" dirty="0" smtClean="0">
                          <a:effectLst/>
                          <a:latin typeface="Arial" panose="020B0604020202020204" pitchFamily="34" charset="0"/>
                          <a:ea typeface="Microsoft Sans Serif" panose="020B0604020202020204" pitchFamily="34" charset="0"/>
                        </a:rPr>
                        <a:t>´´Por medio del cual se autoriza al Alcalde para adquirir terrenos destinados para la construcción del sistema de alcantarillado del sector pilas </a:t>
                      </a:r>
                      <a:r>
                        <a:rPr lang="es-CO" sz="1100" dirty="0" err="1" smtClean="0">
                          <a:effectLst/>
                          <a:latin typeface="Arial" panose="020B0604020202020204" pitchFamily="34" charset="0"/>
                          <a:ea typeface="Microsoft Sans Serif" panose="020B0604020202020204" pitchFamily="34" charset="0"/>
                        </a:rPr>
                        <a:t>dapa</a:t>
                      </a:r>
                      <a:r>
                        <a:rPr lang="es-CO" sz="1100" dirty="0" smtClean="0">
                          <a:effectLst/>
                          <a:latin typeface="Arial" panose="020B0604020202020204" pitchFamily="34" charset="0"/>
                          <a:ea typeface="Microsoft Sans Serif" panose="020B0604020202020204" pitchFamily="34" charset="0"/>
                        </a:rPr>
                        <a:t> del municipio de Yumbo"</a:t>
                      </a:r>
                      <a:endParaRPr lang="es-CO" sz="1100" dirty="0" smtClean="0">
                        <a:effectLst/>
                        <a:latin typeface="Microsoft Sans Serif" panose="020B0604020202020204" pitchFamily="34" charset="0"/>
                        <a:ea typeface="Microsoft Sans Serif" panose="020B0604020202020204" pitchFamily="34" charset="0"/>
                      </a:endParaRPr>
                    </a:p>
                    <a:p>
                      <a:pPr marL="12700" marR="0" algn="l">
                        <a:lnSpc>
                          <a:spcPts val="1135"/>
                        </a:lnSpc>
                        <a:spcBef>
                          <a:spcPts val="0"/>
                        </a:spcBef>
                        <a:spcAft>
                          <a:spcPts val="0"/>
                        </a:spcAft>
                        <a:tabLst>
                          <a:tab pos="5400675" algn="l"/>
                        </a:tabLst>
                      </a:pPr>
                      <a:endParaRPr lang="es-CO" sz="1100" dirty="0">
                        <a:effectLst/>
                        <a:latin typeface="Microsoft Sans Serif" panose="020B0604020202020204" pitchFamily="34" charset="0"/>
                        <a:ea typeface="Microsoft Sans Serif"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Arturo Domínguez</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ES" sz="1100" dirty="0" smtClean="0">
                          <a:solidFill>
                            <a:srgbClr val="000000"/>
                          </a:solidFill>
                          <a:effectLst/>
                          <a:latin typeface="Arial" panose="020B0604020202020204" pitchFamily="34" charset="0"/>
                          <a:ea typeface="Microsoft Sans Serif" panose="020B0604020202020204" pitchFamily="34" charset="0"/>
                          <a:cs typeface="Arial" panose="020B0604020202020204" pitchFamily="34" charset="0"/>
                        </a:rPr>
                        <a:t>Autorización al Alcalde del Municipio de Yumbo, para Adquirir el bien inmueble con número de matrícula 370-15629</a:t>
                      </a:r>
                      <a:r>
                        <a:rPr lang="es-ES" sz="1100" dirty="0" smtClean="0">
                          <a:effectLst/>
                          <a:latin typeface="Arial" panose="020B0604020202020204" pitchFamily="34" charset="0"/>
                          <a:ea typeface="Calibri" panose="020F0502020204030204" pitchFamily="34" charset="0"/>
                          <a:cs typeface="Arial" panose="020B0604020202020204" pitchFamily="34" charset="0"/>
                        </a:rPr>
                        <a:t> </a:t>
                      </a:r>
                      <a:r>
                        <a:rPr lang="es-CO" sz="1100" dirty="0" smtClean="0">
                          <a:effectLst/>
                          <a:latin typeface="Arial" panose="020B0604020202020204" pitchFamily="34" charset="0"/>
                          <a:ea typeface="Calibri" panose="020F0502020204030204" pitchFamily="34" charset="0"/>
                          <a:cs typeface="Arial" panose="020B0604020202020204" pitchFamily="34" charset="0"/>
                        </a:rPr>
                        <a:t>ubicado en el sitio de Pasadena, corregimiento de </a:t>
                      </a:r>
                      <a:r>
                        <a:rPr lang="es-CO" sz="1100" dirty="0" err="1" smtClean="0">
                          <a:effectLst/>
                          <a:latin typeface="Arial" panose="020B0604020202020204" pitchFamily="34" charset="0"/>
                          <a:ea typeface="Calibri" panose="020F0502020204030204" pitchFamily="34" charset="0"/>
                          <a:cs typeface="Arial" panose="020B0604020202020204" pitchFamily="34" charset="0"/>
                        </a:rPr>
                        <a:t>Arroyohondo</a:t>
                      </a:r>
                      <a:r>
                        <a:rPr lang="es-CO" sz="1100" dirty="0" smtClean="0">
                          <a:effectLst/>
                          <a:latin typeface="Arial" panose="020B0604020202020204" pitchFamily="34" charset="0"/>
                          <a:ea typeface="Calibri" panose="020F0502020204030204" pitchFamily="34" charset="0"/>
                          <a:cs typeface="Arial" panose="020B0604020202020204" pitchFamily="34" charset="0"/>
                        </a:rPr>
                        <a:t>, en Yumbo.</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7324584"/>
                  </a:ext>
                </a:extLst>
              </a:tr>
            </a:tbl>
          </a:graphicData>
        </a:graphic>
      </p:graphicFrame>
      <p:pic>
        <p:nvPicPr>
          <p:cNvPr id="6" name="Imagen 5"/>
          <p:cNvPicPr/>
          <p:nvPr/>
        </p:nvPicPr>
        <p:blipFill>
          <a:blip r:embed="rId2"/>
          <a:srcRect/>
          <a:stretch>
            <a:fillRect/>
          </a:stretch>
        </p:blipFill>
        <p:spPr bwMode="auto">
          <a:xfrm>
            <a:off x="10163504" y="388882"/>
            <a:ext cx="1198178" cy="1281113"/>
          </a:xfrm>
          <a:prstGeom prst="rect">
            <a:avLst/>
          </a:prstGeom>
          <a:noFill/>
          <a:ln w="9525">
            <a:noFill/>
            <a:miter lim="800000"/>
            <a:headEnd/>
            <a:tailEnd/>
          </a:ln>
        </p:spPr>
      </p:pic>
    </p:spTree>
    <p:extLst>
      <p:ext uri="{BB962C8B-B14F-4D97-AF65-F5344CB8AC3E}">
        <p14:creationId xmlns:p14="http://schemas.microsoft.com/office/powerpoint/2010/main" val="20352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36634"/>
            <a:ext cx="9328514" cy="504497"/>
          </a:xfrm>
        </p:spPr>
        <p:txBody>
          <a:bodyPr>
            <a:normAutofit fontScale="90000"/>
          </a:bodyPr>
          <a:lstStyle/>
          <a:p>
            <a:pPr algn="ctr"/>
            <a:r>
              <a:rPr lang="es-CO" dirty="0">
                <a:solidFill>
                  <a:schemeClr val="accent2">
                    <a:lumMod val="75000"/>
                  </a:schemeClr>
                </a:solidFill>
                <a:latin typeface="Arial" panose="020B0604020202020204" pitchFamily="34" charset="0"/>
                <a:cs typeface="Arial" panose="020B0604020202020204" pitchFamily="34" charset="0"/>
              </a:rPr>
              <a:t>Proceso: Gestión de Acuerdos</a:t>
            </a:r>
            <a:endParaRPr lang="es-CO" dirty="0"/>
          </a:p>
        </p:txBody>
      </p:sp>
      <p:sp>
        <p:nvSpPr>
          <p:cNvPr id="3" name="Marcador de contenido 2"/>
          <p:cNvSpPr>
            <a:spLocks noGrp="1"/>
          </p:cNvSpPr>
          <p:nvPr>
            <p:ph idx="1"/>
          </p:nvPr>
        </p:nvSpPr>
        <p:spPr>
          <a:xfrm>
            <a:off x="677334" y="777766"/>
            <a:ext cx="9328514" cy="5696605"/>
          </a:xfrm>
        </p:spPr>
        <p:txBody>
          <a:bodyPr/>
          <a:lstStyle/>
          <a:p>
            <a:pPr marL="0" lvl="0" indent="0">
              <a:buClr>
                <a:srgbClr val="90C226"/>
              </a:buClr>
              <a:buNone/>
            </a:pPr>
            <a:r>
              <a:rPr lang="es-CO" b="1" u="sng" dirty="0">
                <a:solidFill>
                  <a:srgbClr val="54A021">
                    <a:lumMod val="75000"/>
                  </a:srgbClr>
                </a:solidFill>
                <a:latin typeface="Arial" panose="020B0604020202020204" pitchFamily="34" charset="0"/>
                <a:ea typeface="Times New Roman" panose="02020603050405020304" pitchFamily="18" charset="0"/>
                <a:cs typeface="Times New Roman" panose="02020603050405020304" pitchFamily="18" charset="0"/>
              </a:rPr>
              <a:t>COMISIÓN SEGUNDA  </a:t>
            </a:r>
            <a:r>
              <a:rPr lang="es-ES_tradnl" b="1" dirty="0">
                <a:solidFill>
                  <a:srgbClr val="54A021">
                    <a:lumMod val="75000"/>
                  </a:srgbClr>
                </a:solidFill>
                <a:latin typeface="Arial" panose="020B0604020202020204" pitchFamily="34" charset="0"/>
                <a:ea typeface="Times New Roman" panose="02020603050405020304" pitchFamily="18" charset="0"/>
                <a:cs typeface="Times New Roman" panose="02020603050405020304" pitchFamily="18" charset="0"/>
              </a:rPr>
              <a:t>O DEL PLAN Y DE BIENES</a:t>
            </a:r>
            <a:r>
              <a:rPr lang="es-CO" b="1" dirty="0">
                <a:solidFill>
                  <a:srgbClr val="54A021">
                    <a:lumMod val="75000"/>
                  </a:srgbClr>
                </a:solidFill>
                <a:latin typeface="Arial" panose="020B0604020202020204" pitchFamily="34" charset="0"/>
                <a:ea typeface="Times New Roman" panose="02020603050405020304" pitchFamily="18" charset="0"/>
                <a:cs typeface="Times New Roman" panose="02020603050405020304" pitchFamily="18" charset="0"/>
              </a:rPr>
              <a:t>:</a:t>
            </a:r>
            <a:endParaRPr lang="es-CO" sz="2400" b="1" dirty="0">
              <a:solidFill>
                <a:srgbClr val="54A021">
                  <a:lumMod val="75000"/>
                </a:srgbClr>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3910383951"/>
              </p:ext>
            </p:extLst>
          </p:nvPr>
        </p:nvGraphicFramePr>
        <p:xfrm>
          <a:off x="677334" y="1229708"/>
          <a:ext cx="8973442" cy="5004339"/>
        </p:xfrm>
        <a:graphic>
          <a:graphicData uri="http://schemas.openxmlformats.org/drawingml/2006/table">
            <a:tbl>
              <a:tblPr firstRow="1" bandRow="1">
                <a:tableStyleId>{5C22544A-7EE6-4342-B048-85BDC9FD1C3A}</a:tableStyleId>
              </a:tblPr>
              <a:tblGrid>
                <a:gridCol w="530206">
                  <a:extLst>
                    <a:ext uri="{9D8B030D-6E8A-4147-A177-3AD203B41FA5}">
                      <a16:colId xmlns:a16="http://schemas.microsoft.com/office/drawing/2014/main" val="2621904759"/>
                    </a:ext>
                  </a:extLst>
                </a:gridCol>
                <a:gridCol w="776482">
                  <a:extLst>
                    <a:ext uri="{9D8B030D-6E8A-4147-A177-3AD203B41FA5}">
                      <a16:colId xmlns:a16="http://schemas.microsoft.com/office/drawing/2014/main" val="2192005390"/>
                    </a:ext>
                  </a:extLst>
                </a:gridCol>
                <a:gridCol w="3489145">
                  <a:extLst>
                    <a:ext uri="{9D8B030D-6E8A-4147-A177-3AD203B41FA5}">
                      <a16:colId xmlns:a16="http://schemas.microsoft.com/office/drawing/2014/main" val="1576304305"/>
                    </a:ext>
                  </a:extLst>
                </a:gridCol>
                <a:gridCol w="1677987">
                  <a:extLst>
                    <a:ext uri="{9D8B030D-6E8A-4147-A177-3AD203B41FA5}">
                      <a16:colId xmlns:a16="http://schemas.microsoft.com/office/drawing/2014/main" val="2325932347"/>
                    </a:ext>
                  </a:extLst>
                </a:gridCol>
                <a:gridCol w="2499622">
                  <a:extLst>
                    <a:ext uri="{9D8B030D-6E8A-4147-A177-3AD203B41FA5}">
                      <a16:colId xmlns:a16="http://schemas.microsoft.com/office/drawing/2014/main" val="1592893607"/>
                    </a:ext>
                  </a:extLst>
                </a:gridCol>
              </a:tblGrid>
              <a:tr h="575392">
                <a:tc>
                  <a:txBody>
                    <a:bodyPr/>
                    <a:lstStyle/>
                    <a:p>
                      <a:endParaRPr lang="es-CO"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PROYECTO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PONENTE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OBJETO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04595192"/>
                  </a:ext>
                </a:extLst>
              </a:tr>
              <a:tr h="318162">
                <a:tc>
                  <a:txBody>
                    <a:bodyPr/>
                    <a:lstStyle/>
                    <a:p>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3463943"/>
                  </a:ext>
                </a:extLst>
              </a:tr>
              <a:tr h="1219129">
                <a:tc>
                  <a:txBody>
                    <a:bodyPr/>
                    <a:lstStyle/>
                    <a:p>
                      <a:r>
                        <a:rPr lang="es-CO" sz="1400" dirty="0" smtClean="0">
                          <a:solidFill>
                            <a:schemeClr val="tx1"/>
                          </a:solidFill>
                          <a:latin typeface="Arial" panose="020B0604020202020204" pitchFamily="34" charset="0"/>
                          <a:cs typeface="Arial" panose="020B0604020202020204" pitchFamily="34" charset="0"/>
                        </a:rPr>
                        <a:t>6</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22</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ES" sz="11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“Por medio del cual se autoriza al señor alcalde municipal de Y</a:t>
                      </a:r>
                      <a:r>
                        <a:rPr lang="es-CO" sz="11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umbo valle del cauca</a:t>
                      </a:r>
                      <a:r>
                        <a:rPr lang="es-ES" sz="11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para la adquisición de los predios del proyecto estratégico parque lineal rio Yumbo y se dictan otras disposiciones”</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ES" sz="12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tabLst>
                          <a:tab pos="1710690" algn="l"/>
                        </a:tabLst>
                      </a:pPr>
                      <a:endParaRPr lang="es-ES" sz="12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tabLst>
                          <a:tab pos="1710690" algn="l"/>
                        </a:tabLst>
                      </a:pPr>
                      <a:r>
                        <a:rPr lang="es-ES" sz="1200" dirty="0" smtClean="0">
                          <a:effectLst/>
                          <a:latin typeface="Arial" panose="020B0604020202020204" pitchFamily="34" charset="0"/>
                          <a:ea typeface="Times New Roman" panose="02020603050405020304" pitchFamily="18" charset="0"/>
                        </a:rPr>
                        <a:t>Horacio </a:t>
                      </a:r>
                    </a:p>
                    <a:p>
                      <a:pPr marL="0" marR="0" algn="just">
                        <a:lnSpc>
                          <a:spcPct val="115000"/>
                        </a:lnSpc>
                        <a:spcBef>
                          <a:spcPts val="0"/>
                        </a:spcBef>
                        <a:spcAft>
                          <a:spcPts val="0"/>
                        </a:spcAft>
                        <a:tabLst>
                          <a:tab pos="1710690" algn="l"/>
                        </a:tabLst>
                      </a:pPr>
                      <a:r>
                        <a:rPr lang="es-ES" sz="1200" dirty="0" smtClean="0">
                          <a:effectLst/>
                          <a:latin typeface="Arial" panose="020B0604020202020204" pitchFamily="34" charset="0"/>
                          <a:ea typeface="Times New Roman" panose="02020603050405020304" pitchFamily="18" charset="0"/>
                        </a:rPr>
                        <a:t>Castillo </a:t>
                      </a:r>
                      <a:endParaRPr lang="es-CO"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100" dirty="0" smtClean="0">
                          <a:solidFill>
                            <a:schemeClr val="tx1"/>
                          </a:solidFill>
                          <a:latin typeface="Arial" panose="020B0604020202020204" pitchFamily="34" charset="0"/>
                          <a:cs typeface="Arial" panose="020B0604020202020204" pitchFamily="34" charset="0"/>
                        </a:rPr>
                        <a:t>Autorizar al Alcalde del Municipio de Yumbo, Departamento de Valle del Cauca, hasta el Treinta y Uno (31) de Diciembre de Dos Mil Veintitrés (2023) para la adquisición de los predios del proyecto estratégico Parque Lineal  Rio Yumbo…</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49315081"/>
                  </a:ext>
                </a:extLst>
              </a:tr>
              <a:tr h="1413305">
                <a:tc>
                  <a:txBody>
                    <a:bodyPr/>
                    <a:lstStyle/>
                    <a:p>
                      <a:r>
                        <a:rPr lang="es-CO" sz="1400" dirty="0" smtClean="0">
                          <a:solidFill>
                            <a:schemeClr val="tx1"/>
                          </a:solidFill>
                          <a:latin typeface="Arial" panose="020B0604020202020204" pitchFamily="34" charset="0"/>
                          <a:cs typeface="Arial" panose="020B0604020202020204" pitchFamily="34" charset="0"/>
                        </a:rPr>
                        <a:t>7</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30</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r>
                        <a:rPr lang="es-CO" sz="1100" dirty="0" smtClean="0">
                          <a:effectLst/>
                          <a:latin typeface="Arial" panose="020B0604020202020204" pitchFamily="34" charset="0"/>
                          <a:ea typeface="Times New Roman" panose="02020603050405020304" pitchFamily="18" charset="0"/>
                        </a:rPr>
                        <a:t>“Por medio del cual se modifican y adicionan los artículos 413, 414, 415 y 416 del acuerdo No. 0028 de 2001 que adoptó el plan básico de ordenamiento territorial del municipio de Yumbo y se adoptan otras determinaciones".</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ES" sz="12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tabLst>
                          <a:tab pos="1710690" algn="l"/>
                        </a:tabLst>
                      </a:pPr>
                      <a:endParaRPr lang="es-ES" sz="12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tabLst>
                          <a:tab pos="1710690" algn="l"/>
                        </a:tabLst>
                      </a:pPr>
                      <a:r>
                        <a:rPr lang="es-ES" sz="1200" dirty="0" smtClean="0">
                          <a:effectLst/>
                          <a:latin typeface="Arial" panose="020B0604020202020204" pitchFamily="34" charset="0"/>
                          <a:ea typeface="Times New Roman" panose="02020603050405020304" pitchFamily="18" charset="0"/>
                        </a:rPr>
                        <a:t>Carlos Villa</a:t>
                      </a:r>
                      <a:endParaRPr lang="es-CO"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100" dirty="0" smtClean="0">
                          <a:effectLst/>
                          <a:latin typeface="Arial" panose="020B0604020202020204" pitchFamily="34" charset="0"/>
                          <a:ea typeface="Times New Roman" panose="02020603050405020304" pitchFamily="18" charset="0"/>
                        </a:rPr>
                        <a:t>Optimización e intervención de la Plaza de Mercado</a:t>
                      </a:r>
                      <a:r>
                        <a:rPr lang="es-CO" sz="1400" dirty="0" smtClean="0">
                          <a:effectLst/>
                          <a:latin typeface="Arial" panose="020B0604020202020204" pitchFamily="34" charset="0"/>
                          <a:ea typeface="Times New Roman" panose="02020603050405020304" pitchFamily="18" charset="0"/>
                        </a:rPr>
                        <a:t>.</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668502"/>
                  </a:ext>
                </a:extLst>
              </a:tr>
              <a:tr h="1380700">
                <a:tc>
                  <a:txBody>
                    <a:bodyPr/>
                    <a:lstStyle/>
                    <a:p>
                      <a:endParaRPr lang="es-CO" sz="1400" dirty="0">
                        <a:solidFill>
                          <a:schemeClr val="tx1"/>
                        </a:solidFill>
                        <a:latin typeface="Arial" panose="020B0604020202020204" pitchFamily="34" charset="0"/>
                        <a:cs typeface="Arial" panose="020B0604020202020204" pitchFamily="34" charset="0"/>
                      </a:endParaRPr>
                    </a:p>
                    <a:p>
                      <a:r>
                        <a:rPr lang="es-CO" sz="1400" dirty="0" smtClean="0">
                          <a:solidFill>
                            <a:schemeClr val="tx1"/>
                          </a:solidFill>
                          <a:latin typeface="Arial" panose="020B0604020202020204" pitchFamily="34" charset="0"/>
                          <a:cs typeface="Arial" panose="020B0604020202020204" pitchFamily="34" charset="0"/>
                        </a:rPr>
                        <a:t>8</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29</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tabLst>
                          <a:tab pos="1710690" algn="l"/>
                        </a:tabLst>
                      </a:pPr>
                      <a:r>
                        <a:rPr lang="es-CO" sz="1100" dirty="0" smtClean="0">
                          <a:effectLst/>
                          <a:latin typeface="Arial" panose="020B0604020202020204" pitchFamily="34" charset="0"/>
                          <a:ea typeface="Times New Roman" panose="02020603050405020304" pitchFamily="18" charset="0"/>
                        </a:rPr>
                        <a:t>"Por medio del cual se autoriza al Alcalde para adquirir terrenos en los que se encuentra construida la infraestructura de acueducto de los barrios trinidad y Finlandia y que son propiedad privada, con el fin de su legalización".</a:t>
                      </a:r>
                    </a:p>
                    <a:p>
                      <a:pPr marL="0" marR="0" algn="just">
                        <a:lnSpc>
                          <a:spcPct val="115000"/>
                        </a:lnSpc>
                        <a:spcBef>
                          <a:spcPts val="0"/>
                        </a:spcBef>
                        <a:spcAft>
                          <a:spcPts val="0"/>
                        </a:spcAft>
                        <a:tabLst>
                          <a:tab pos="1710690" algn="l"/>
                        </a:tabLst>
                      </a:pP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2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endParaRPr lang="es-CO" sz="12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Arturo Domínguez</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100" dirty="0" smtClean="0">
                          <a:effectLst/>
                          <a:latin typeface="Arial" panose="020B0604020202020204" pitchFamily="34" charset="0"/>
                          <a:ea typeface="Times New Roman" panose="02020603050405020304" pitchFamily="18" charset="0"/>
                        </a:rPr>
                        <a:t>Autorizar al Alcalde Municipal hasta el 31 de diciembre de 2021,  para adquirir a nombre del Municipio de Yumbo un lote de terreno ubicado en los barrios la Trinidad y Finlandia. para la legalización de una construcción de acueducto planta de tratamiento… </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7324584"/>
                  </a:ext>
                </a:extLst>
              </a:tr>
            </a:tbl>
          </a:graphicData>
        </a:graphic>
      </p:graphicFrame>
      <p:pic>
        <p:nvPicPr>
          <p:cNvPr id="6" name="Imagen 5"/>
          <p:cNvPicPr/>
          <p:nvPr/>
        </p:nvPicPr>
        <p:blipFill>
          <a:blip r:embed="rId2"/>
          <a:srcRect/>
          <a:stretch>
            <a:fillRect/>
          </a:stretch>
        </p:blipFill>
        <p:spPr bwMode="auto">
          <a:xfrm>
            <a:off x="10163504" y="388882"/>
            <a:ext cx="1198178" cy="1281113"/>
          </a:xfrm>
          <a:prstGeom prst="rect">
            <a:avLst/>
          </a:prstGeom>
          <a:noFill/>
          <a:ln w="9525">
            <a:noFill/>
            <a:miter lim="800000"/>
            <a:headEnd/>
            <a:tailEnd/>
          </a:ln>
        </p:spPr>
      </p:pic>
    </p:spTree>
    <p:extLst>
      <p:ext uri="{BB962C8B-B14F-4D97-AF65-F5344CB8AC3E}">
        <p14:creationId xmlns:p14="http://schemas.microsoft.com/office/powerpoint/2010/main" val="678265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36634"/>
            <a:ext cx="9328514" cy="504497"/>
          </a:xfrm>
        </p:spPr>
        <p:txBody>
          <a:bodyPr>
            <a:normAutofit fontScale="90000"/>
          </a:bodyPr>
          <a:lstStyle/>
          <a:p>
            <a:pPr algn="ctr"/>
            <a:r>
              <a:rPr lang="es-CO" dirty="0">
                <a:solidFill>
                  <a:schemeClr val="accent2">
                    <a:lumMod val="75000"/>
                  </a:schemeClr>
                </a:solidFill>
                <a:latin typeface="Arial" panose="020B0604020202020204" pitchFamily="34" charset="0"/>
                <a:cs typeface="Arial" panose="020B0604020202020204" pitchFamily="34" charset="0"/>
              </a:rPr>
              <a:t>Proceso: Gestión de Acuerdos</a:t>
            </a:r>
            <a:endParaRPr lang="es-CO" dirty="0"/>
          </a:p>
        </p:txBody>
      </p:sp>
      <p:sp>
        <p:nvSpPr>
          <p:cNvPr id="3" name="Marcador de contenido 2"/>
          <p:cNvSpPr>
            <a:spLocks noGrp="1"/>
          </p:cNvSpPr>
          <p:nvPr>
            <p:ph idx="1"/>
          </p:nvPr>
        </p:nvSpPr>
        <p:spPr>
          <a:xfrm>
            <a:off x="677334" y="777766"/>
            <a:ext cx="9328514" cy="5696605"/>
          </a:xfrm>
        </p:spPr>
        <p:txBody>
          <a:bodyPr/>
          <a:lstStyle/>
          <a:p>
            <a:pPr marL="0" lvl="0" indent="0" algn="just">
              <a:buClr>
                <a:srgbClr val="90C226"/>
              </a:buClr>
              <a:buNone/>
            </a:pPr>
            <a:r>
              <a:rPr lang="es-CO" b="1" u="sng"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COMISIÓN </a:t>
            </a:r>
            <a:r>
              <a:rPr lang="es-CO" b="1" u="sng" dirty="0" smtClean="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TERCERA  </a:t>
            </a:r>
            <a:r>
              <a:rPr lang="es-ES" b="1" dirty="0">
                <a:solidFill>
                  <a:schemeClr val="accent2">
                    <a:lumMod val="75000"/>
                  </a:schemeClr>
                </a:solidFill>
                <a:latin typeface="Arial" panose="020B0604020202020204" pitchFamily="34" charset="0"/>
                <a:ea typeface="Times New Roman" panose="02020603050405020304" pitchFamily="18" charset="0"/>
              </a:rPr>
              <a:t>O ADMINISTRATIVA DE ENTIDADES DESCENTRALIZADAS Y ASUNTOS GENERALES, SOCIEDADES DE ECONOMÍA MIXTA Y EMPRESAS SOCIALES DEL ESTADO</a:t>
            </a:r>
            <a:r>
              <a:rPr lang="es-CO" b="1" dirty="0">
                <a:solidFill>
                  <a:schemeClr val="accent2">
                    <a:lumMod val="75000"/>
                  </a:schemeClr>
                </a:solidFill>
                <a:latin typeface="Arial" panose="020B0604020202020204" pitchFamily="34" charset="0"/>
                <a:ea typeface="Times New Roman" panose="02020603050405020304" pitchFamily="18" charset="0"/>
              </a:rPr>
              <a:t>:</a:t>
            </a:r>
            <a:r>
              <a:rPr lang="es-CO" b="1" dirty="0" smtClean="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 </a:t>
            </a:r>
            <a:r>
              <a:rPr lang="es-CO" b="1" dirty="0" smtClean="0">
                <a:solidFill>
                  <a:schemeClr val="accent2">
                    <a:lumMod val="50000"/>
                  </a:schemeClr>
                </a:solidFill>
                <a:latin typeface="Arial" panose="020B0604020202020204" pitchFamily="34" charset="0"/>
                <a:ea typeface="Times New Roman" panose="02020603050405020304" pitchFamily="18" charset="0"/>
                <a:cs typeface="Times New Roman" panose="02020603050405020304" pitchFamily="18" charset="0"/>
              </a:rPr>
              <a:t>  </a:t>
            </a:r>
            <a:r>
              <a:rPr lang="es-CO" b="1" dirty="0" smtClean="0">
                <a:solidFill>
                  <a:srgbClr val="54A021">
                    <a:lumMod val="75000"/>
                  </a:srgbClr>
                </a:solidFill>
                <a:latin typeface="Arial" panose="020B0604020202020204" pitchFamily="34" charset="0"/>
                <a:ea typeface="Times New Roman" panose="02020603050405020304" pitchFamily="18" charset="0"/>
                <a:cs typeface="Times New Roman" panose="02020603050405020304" pitchFamily="18" charset="0"/>
              </a:rPr>
              <a:t>:</a:t>
            </a:r>
            <a:endParaRPr lang="es-CO" sz="2400" b="1" dirty="0">
              <a:solidFill>
                <a:srgbClr val="54A021">
                  <a:lumMod val="75000"/>
                </a:srgbClr>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2981730989"/>
              </p:ext>
            </p:extLst>
          </p:nvPr>
        </p:nvGraphicFramePr>
        <p:xfrm>
          <a:off x="677334" y="1744718"/>
          <a:ext cx="9193778" cy="4138435"/>
        </p:xfrm>
        <a:graphic>
          <a:graphicData uri="http://schemas.openxmlformats.org/drawingml/2006/table">
            <a:tbl>
              <a:tblPr firstRow="1" bandRow="1">
                <a:tableStyleId>{5C22544A-7EE6-4342-B048-85BDC9FD1C3A}</a:tableStyleId>
              </a:tblPr>
              <a:tblGrid>
                <a:gridCol w="543224">
                  <a:extLst>
                    <a:ext uri="{9D8B030D-6E8A-4147-A177-3AD203B41FA5}">
                      <a16:colId xmlns:a16="http://schemas.microsoft.com/office/drawing/2014/main" val="2621904759"/>
                    </a:ext>
                  </a:extLst>
                </a:gridCol>
                <a:gridCol w="795548">
                  <a:extLst>
                    <a:ext uri="{9D8B030D-6E8A-4147-A177-3AD203B41FA5}">
                      <a16:colId xmlns:a16="http://schemas.microsoft.com/office/drawing/2014/main" val="2192005390"/>
                    </a:ext>
                  </a:extLst>
                </a:gridCol>
                <a:gridCol w="3574819">
                  <a:extLst>
                    <a:ext uri="{9D8B030D-6E8A-4147-A177-3AD203B41FA5}">
                      <a16:colId xmlns:a16="http://schemas.microsoft.com/office/drawing/2014/main" val="1576304305"/>
                    </a:ext>
                  </a:extLst>
                </a:gridCol>
                <a:gridCol w="1719189">
                  <a:extLst>
                    <a:ext uri="{9D8B030D-6E8A-4147-A177-3AD203B41FA5}">
                      <a16:colId xmlns:a16="http://schemas.microsoft.com/office/drawing/2014/main" val="2325932347"/>
                    </a:ext>
                  </a:extLst>
                </a:gridCol>
                <a:gridCol w="2560998">
                  <a:extLst>
                    <a:ext uri="{9D8B030D-6E8A-4147-A177-3AD203B41FA5}">
                      <a16:colId xmlns:a16="http://schemas.microsoft.com/office/drawing/2014/main" val="1592893607"/>
                    </a:ext>
                  </a:extLst>
                </a:gridCol>
              </a:tblGrid>
              <a:tr h="449570">
                <a:tc>
                  <a:txBody>
                    <a:bodyPr/>
                    <a:lstStyle/>
                    <a:p>
                      <a:endParaRPr lang="es-CO"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PROYECTO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PONENTE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OBJETO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04595192"/>
                  </a:ext>
                </a:extLst>
              </a:tr>
              <a:tr h="1154840">
                <a:tc>
                  <a:txBody>
                    <a:bodyPr/>
                    <a:lstStyle/>
                    <a:p>
                      <a:r>
                        <a:rPr lang="es-CO" sz="1400" dirty="0" smtClean="0">
                          <a:solidFill>
                            <a:schemeClr val="tx1"/>
                          </a:solidFill>
                          <a:latin typeface="Arial" panose="020B0604020202020204" pitchFamily="34" charset="0"/>
                          <a:cs typeface="Arial" panose="020B0604020202020204" pitchFamily="34" charset="0"/>
                        </a:rPr>
                        <a:t>1</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r>
                        <a:rPr lang="es-CO" sz="1100" dirty="0" smtClean="0">
                          <a:effectLst/>
                          <a:latin typeface="Arial" panose="020B0604020202020204" pitchFamily="34" charset="0"/>
                          <a:ea typeface="Times New Roman" panose="02020603050405020304" pitchFamily="18" charset="0"/>
                        </a:rPr>
                        <a:t>Por medio de la cual se adopta la política pública de mujer y equidad de género del municipio de Yumbo.</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r>
                        <a:rPr lang="es-ES" sz="1100" dirty="0" smtClean="0">
                          <a:effectLst/>
                          <a:latin typeface="Arial" panose="020B0604020202020204" pitchFamily="34" charset="0"/>
                          <a:ea typeface="Times New Roman" panose="02020603050405020304" pitchFamily="18" charset="0"/>
                        </a:rPr>
                        <a:t>Gustavo Adolfo Cano Joven</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CO" sz="1100" dirty="0" smtClean="0">
                          <a:effectLst/>
                          <a:latin typeface="Arial" panose="020B0604020202020204" pitchFamily="34" charset="0"/>
                          <a:ea typeface="Times New Roman" panose="02020603050405020304" pitchFamily="18" charset="0"/>
                          <a:cs typeface="Arial" panose="020B0604020202020204" pitchFamily="34" charset="0"/>
                        </a:rPr>
                        <a:t>Política Pública de la mujer.</a:t>
                      </a:r>
                    </a:p>
                    <a:p>
                      <a:pPr marL="0" marR="0" algn="just">
                        <a:lnSpc>
                          <a:spcPct val="115000"/>
                        </a:lnSpc>
                        <a:spcBef>
                          <a:spcPts val="0"/>
                        </a:spcBef>
                        <a:spcAft>
                          <a:spcPts val="1000"/>
                        </a:spcAft>
                      </a:pPr>
                      <a:r>
                        <a:rPr lang="es-CO" sz="1200" dirty="0" smtClean="0">
                          <a:effectLst/>
                          <a:latin typeface="Arial" panose="020B0604020202020204" pitchFamily="34" charset="0"/>
                          <a:ea typeface="Times New Roman" panose="02020603050405020304" pitchFamily="18" charset="0"/>
                          <a:cs typeface="Times New Roman" panose="02020603050405020304" pitchFamily="18" charset="0"/>
                        </a:rPr>
                        <a:t> </a:t>
                      </a:r>
                      <a:endParaRPr lang="es-CO" sz="1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r>
                        <a:rPr lang="es-CO" sz="1200" b="1" dirty="0" smtClean="0">
                          <a:solidFill>
                            <a:schemeClr val="accent5">
                              <a:lumMod val="75000"/>
                            </a:schemeClr>
                          </a:solidFill>
                          <a:effectLst/>
                          <a:latin typeface="Arial" panose="020B0604020202020204" pitchFamily="34" charset="0"/>
                          <a:ea typeface="Times New Roman" panose="02020603050405020304" pitchFamily="18" charset="0"/>
                        </a:rPr>
                        <a:t>Devuelto al Alcalde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668502"/>
                  </a:ext>
                </a:extLst>
              </a:tr>
              <a:tr h="1090670">
                <a:tc>
                  <a:txBody>
                    <a:bodyPr/>
                    <a:lstStyle/>
                    <a:p>
                      <a:r>
                        <a:rPr lang="es-CO" sz="1400" dirty="0" smtClean="0">
                          <a:solidFill>
                            <a:schemeClr val="tx1"/>
                          </a:solidFill>
                          <a:latin typeface="Arial" panose="020B0604020202020204" pitchFamily="34" charset="0"/>
                          <a:cs typeface="Arial" panose="020B0604020202020204" pitchFamily="34" charset="0"/>
                        </a:rPr>
                        <a:t>2</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10</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CO" sz="1100" dirty="0" smtClean="0">
                          <a:effectLst/>
                          <a:latin typeface="Arial" panose="020B0604020202020204" pitchFamily="34" charset="0"/>
                          <a:ea typeface="Times New Roman" panose="02020603050405020304" pitchFamily="18" charset="0"/>
                          <a:cs typeface="Arial" panose="020B0604020202020204" pitchFamily="34" charset="0"/>
                        </a:rPr>
                        <a:t>“Por medio del cual se expide el Reglamento Interno del Concejo Municipal de Yumbo”</a:t>
                      </a:r>
                    </a:p>
                    <a:p>
                      <a:pPr marL="0" marR="0" algn="just">
                        <a:lnSpc>
                          <a:spcPct val="115000"/>
                        </a:lnSpc>
                        <a:spcBef>
                          <a:spcPts val="0"/>
                        </a:spcBef>
                        <a:spcAft>
                          <a:spcPts val="0"/>
                        </a:spcAft>
                        <a:tabLst>
                          <a:tab pos="2806065" algn="ctr"/>
                          <a:tab pos="5612130" algn="r"/>
                        </a:tabLst>
                      </a:pP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CO" sz="1100" dirty="0" smtClean="0">
                          <a:effectLst/>
                          <a:latin typeface="Arial" panose="020B0604020202020204" pitchFamily="34" charset="0"/>
                          <a:ea typeface="Times New Roman" panose="02020603050405020304" pitchFamily="18" charset="0"/>
                          <a:cs typeface="Times New Roman" panose="02020603050405020304" pitchFamily="18" charset="0"/>
                        </a:rPr>
                        <a:t>Arturo Domínguez, Coordinador de ponentes. Ángel Darío Jiménez y Oscar Eduardo Uribe.  </a:t>
                      </a:r>
                      <a:endParaRPr lang="es-CO"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CO" sz="1100" dirty="0" smtClean="0">
                          <a:effectLst/>
                          <a:latin typeface="Arial" panose="020B0604020202020204" pitchFamily="34" charset="0"/>
                          <a:ea typeface="Times New Roman" panose="02020603050405020304" pitchFamily="18" charset="0"/>
                        </a:rPr>
                        <a:t>Actualización del Reglamento Interno del Concejo Municipal de Yumbo</a:t>
                      </a:r>
                      <a:r>
                        <a:rPr lang="es-CO" sz="1200" dirty="0" smtClean="0">
                          <a:effectLst/>
                          <a:latin typeface="Arial" panose="020B0604020202020204" pitchFamily="34" charset="0"/>
                          <a:ea typeface="Times New Roman" panose="02020603050405020304" pitchFamily="18" charset="0"/>
                        </a:rPr>
                        <a:t>, </a:t>
                      </a:r>
                      <a:endParaRPr lang="es-CO" sz="12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5310093"/>
                  </a:ext>
                </a:extLst>
              </a:tr>
              <a:tr h="1443355">
                <a:tc>
                  <a:txBody>
                    <a:bodyPr/>
                    <a:lstStyle/>
                    <a:p>
                      <a:r>
                        <a:rPr lang="es-CO" sz="1400" dirty="0" smtClean="0">
                          <a:solidFill>
                            <a:schemeClr val="tx1"/>
                          </a:solidFill>
                          <a:latin typeface="Arial" panose="020B0604020202020204" pitchFamily="34" charset="0"/>
                          <a:cs typeface="Arial" panose="020B0604020202020204" pitchFamily="34" charset="0"/>
                        </a:rPr>
                        <a:t>3</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12</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CO" sz="1100" dirty="0" smtClean="0">
                          <a:effectLst/>
                          <a:latin typeface="Arial" panose="020B0604020202020204" pitchFamily="34" charset="0"/>
                          <a:ea typeface="Times New Roman" panose="02020603050405020304" pitchFamily="18" charset="0"/>
                          <a:cs typeface="Times New Roman" panose="02020603050405020304" pitchFamily="18" charset="0"/>
                        </a:rPr>
                        <a:t> “Por medio del cual se crea la Comisión Intersectorial municipal denominada: Mesa de articulación intersectorial para la generación de ingresos a través del empleo y emprendimiento en el municipio de Yumbo – Valle del Cauca”, </a:t>
                      </a:r>
                      <a:endParaRPr lang="es-CO"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endParaRPr lang="es-CO" sz="11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1000"/>
                        </a:spcAft>
                      </a:pPr>
                      <a:r>
                        <a:rPr lang="es-CO" sz="1100" dirty="0" smtClean="0">
                          <a:effectLst/>
                          <a:latin typeface="Arial" panose="020B0604020202020204" pitchFamily="34" charset="0"/>
                          <a:ea typeface="Times New Roman" panose="02020603050405020304" pitchFamily="18" charset="0"/>
                          <a:cs typeface="Times New Roman" panose="02020603050405020304" pitchFamily="18" charset="0"/>
                        </a:rPr>
                        <a:t>Alexander  Ruiz</a:t>
                      </a:r>
                      <a:endParaRPr lang="es-CO"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CO" sz="1100" dirty="0" smtClean="0">
                          <a:effectLst/>
                          <a:latin typeface="Arial" panose="020B0604020202020204" pitchFamily="34" charset="0"/>
                          <a:ea typeface="Times New Roman" panose="02020603050405020304" pitchFamily="18" charset="0"/>
                        </a:rPr>
                        <a:t>Crear la Comisión Intersectorial Municipal denominada: “Mesa de Articulación Intersectorial para la Generación de Ingresos a través del Empleo y Emprendimiento en el Municipio de Yumbo-Valle del Cauca”.</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247045"/>
                  </a:ext>
                </a:extLst>
              </a:tr>
            </a:tbl>
          </a:graphicData>
        </a:graphic>
      </p:graphicFrame>
      <p:pic>
        <p:nvPicPr>
          <p:cNvPr id="6" name="Imagen 5"/>
          <p:cNvPicPr/>
          <p:nvPr/>
        </p:nvPicPr>
        <p:blipFill>
          <a:blip r:embed="rId2"/>
          <a:srcRect/>
          <a:stretch>
            <a:fillRect/>
          </a:stretch>
        </p:blipFill>
        <p:spPr bwMode="auto">
          <a:xfrm>
            <a:off x="10163504" y="388882"/>
            <a:ext cx="1198178" cy="1281113"/>
          </a:xfrm>
          <a:prstGeom prst="rect">
            <a:avLst/>
          </a:prstGeom>
          <a:noFill/>
          <a:ln w="9525">
            <a:noFill/>
            <a:miter lim="800000"/>
            <a:headEnd/>
            <a:tailEnd/>
          </a:ln>
        </p:spPr>
      </p:pic>
    </p:spTree>
    <p:extLst>
      <p:ext uri="{BB962C8B-B14F-4D97-AF65-F5344CB8AC3E}">
        <p14:creationId xmlns:p14="http://schemas.microsoft.com/office/powerpoint/2010/main" val="3970849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36634"/>
            <a:ext cx="9328514" cy="504497"/>
          </a:xfrm>
        </p:spPr>
        <p:txBody>
          <a:bodyPr>
            <a:normAutofit fontScale="90000"/>
          </a:bodyPr>
          <a:lstStyle/>
          <a:p>
            <a:pPr algn="ctr"/>
            <a:r>
              <a:rPr lang="es-CO" dirty="0">
                <a:solidFill>
                  <a:schemeClr val="accent2">
                    <a:lumMod val="75000"/>
                  </a:schemeClr>
                </a:solidFill>
                <a:latin typeface="Arial" panose="020B0604020202020204" pitchFamily="34" charset="0"/>
                <a:cs typeface="Arial" panose="020B0604020202020204" pitchFamily="34" charset="0"/>
              </a:rPr>
              <a:t>Proceso: Gestión de Acuerdos</a:t>
            </a:r>
            <a:endParaRPr lang="es-CO" dirty="0"/>
          </a:p>
        </p:txBody>
      </p:sp>
      <p:sp>
        <p:nvSpPr>
          <p:cNvPr id="3" name="Marcador de contenido 2"/>
          <p:cNvSpPr>
            <a:spLocks noGrp="1"/>
          </p:cNvSpPr>
          <p:nvPr>
            <p:ph idx="1"/>
          </p:nvPr>
        </p:nvSpPr>
        <p:spPr>
          <a:xfrm>
            <a:off x="677334" y="777766"/>
            <a:ext cx="9328514" cy="5696605"/>
          </a:xfrm>
        </p:spPr>
        <p:txBody>
          <a:bodyPr/>
          <a:lstStyle/>
          <a:p>
            <a:pPr marL="0" lvl="0" indent="0" algn="just">
              <a:buClr>
                <a:srgbClr val="90C226"/>
              </a:buClr>
              <a:buNone/>
            </a:pPr>
            <a:r>
              <a:rPr lang="es-CO" b="1" u="sng"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COMISIÓN </a:t>
            </a:r>
            <a:r>
              <a:rPr lang="es-CO" b="1" u="sng" dirty="0" smtClean="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TERCERA  </a:t>
            </a:r>
            <a:r>
              <a:rPr lang="es-ES" b="1" dirty="0">
                <a:solidFill>
                  <a:schemeClr val="accent2">
                    <a:lumMod val="75000"/>
                  </a:schemeClr>
                </a:solidFill>
                <a:latin typeface="Arial" panose="020B0604020202020204" pitchFamily="34" charset="0"/>
                <a:ea typeface="Times New Roman" panose="02020603050405020304" pitchFamily="18" charset="0"/>
              </a:rPr>
              <a:t>O ADMINISTRATIVA DE ENTIDADES DESCENTRALIZADAS Y ASUNTOS GENERALES, SOCIEDADES DE ECONOMÍA MIXTA Y EMPRESAS SOCIALES DEL ESTADO</a:t>
            </a:r>
            <a:r>
              <a:rPr lang="es-CO" b="1" dirty="0">
                <a:solidFill>
                  <a:schemeClr val="accent2">
                    <a:lumMod val="75000"/>
                  </a:schemeClr>
                </a:solidFill>
                <a:latin typeface="Arial" panose="020B0604020202020204" pitchFamily="34" charset="0"/>
                <a:ea typeface="Times New Roman" panose="02020603050405020304" pitchFamily="18" charset="0"/>
              </a:rPr>
              <a:t>:</a:t>
            </a:r>
            <a:r>
              <a:rPr lang="es-CO" b="1" dirty="0" smtClean="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 </a:t>
            </a:r>
            <a:r>
              <a:rPr lang="es-CO" b="1" dirty="0" smtClean="0">
                <a:solidFill>
                  <a:schemeClr val="accent2">
                    <a:lumMod val="50000"/>
                  </a:schemeClr>
                </a:solidFill>
                <a:latin typeface="Arial" panose="020B0604020202020204" pitchFamily="34" charset="0"/>
                <a:ea typeface="Times New Roman" panose="02020603050405020304" pitchFamily="18" charset="0"/>
                <a:cs typeface="Times New Roman" panose="02020603050405020304" pitchFamily="18" charset="0"/>
              </a:rPr>
              <a:t>  </a:t>
            </a:r>
            <a:r>
              <a:rPr lang="es-CO" b="1" dirty="0" smtClean="0">
                <a:solidFill>
                  <a:srgbClr val="54A021">
                    <a:lumMod val="75000"/>
                  </a:srgbClr>
                </a:solidFill>
                <a:latin typeface="Arial" panose="020B0604020202020204" pitchFamily="34" charset="0"/>
                <a:ea typeface="Times New Roman" panose="02020603050405020304" pitchFamily="18" charset="0"/>
                <a:cs typeface="Times New Roman" panose="02020603050405020304" pitchFamily="18" charset="0"/>
              </a:rPr>
              <a:t>:</a:t>
            </a:r>
            <a:endParaRPr lang="es-CO" sz="2400" b="1" dirty="0">
              <a:solidFill>
                <a:srgbClr val="54A021">
                  <a:lumMod val="75000"/>
                </a:srgbClr>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3507056297"/>
              </p:ext>
            </p:extLst>
          </p:nvPr>
        </p:nvGraphicFramePr>
        <p:xfrm>
          <a:off x="677334" y="1744719"/>
          <a:ext cx="9328514" cy="4160322"/>
        </p:xfrm>
        <a:graphic>
          <a:graphicData uri="http://schemas.openxmlformats.org/drawingml/2006/table">
            <a:tbl>
              <a:tblPr firstRow="1" bandRow="1">
                <a:tableStyleId>{5C22544A-7EE6-4342-B048-85BDC9FD1C3A}</a:tableStyleId>
              </a:tblPr>
              <a:tblGrid>
                <a:gridCol w="551185">
                  <a:extLst>
                    <a:ext uri="{9D8B030D-6E8A-4147-A177-3AD203B41FA5}">
                      <a16:colId xmlns:a16="http://schemas.microsoft.com/office/drawing/2014/main" val="2621904759"/>
                    </a:ext>
                  </a:extLst>
                </a:gridCol>
                <a:gridCol w="807207">
                  <a:extLst>
                    <a:ext uri="{9D8B030D-6E8A-4147-A177-3AD203B41FA5}">
                      <a16:colId xmlns:a16="http://schemas.microsoft.com/office/drawing/2014/main" val="2192005390"/>
                    </a:ext>
                  </a:extLst>
                </a:gridCol>
                <a:gridCol w="3627208">
                  <a:extLst>
                    <a:ext uri="{9D8B030D-6E8A-4147-A177-3AD203B41FA5}">
                      <a16:colId xmlns:a16="http://schemas.microsoft.com/office/drawing/2014/main" val="1576304305"/>
                    </a:ext>
                  </a:extLst>
                </a:gridCol>
                <a:gridCol w="1744384">
                  <a:extLst>
                    <a:ext uri="{9D8B030D-6E8A-4147-A177-3AD203B41FA5}">
                      <a16:colId xmlns:a16="http://schemas.microsoft.com/office/drawing/2014/main" val="2325932347"/>
                    </a:ext>
                  </a:extLst>
                </a:gridCol>
                <a:gridCol w="2598530">
                  <a:extLst>
                    <a:ext uri="{9D8B030D-6E8A-4147-A177-3AD203B41FA5}">
                      <a16:colId xmlns:a16="http://schemas.microsoft.com/office/drawing/2014/main" val="1592893607"/>
                    </a:ext>
                  </a:extLst>
                </a:gridCol>
              </a:tblGrid>
              <a:tr h="417053">
                <a:tc>
                  <a:txBody>
                    <a:bodyPr/>
                    <a:lstStyle/>
                    <a:p>
                      <a:endParaRPr lang="es-CO"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PROYECTO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PONENTE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OBJETO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04595192"/>
                  </a:ext>
                </a:extLst>
              </a:tr>
              <a:tr h="1251159">
                <a:tc>
                  <a:txBody>
                    <a:bodyPr/>
                    <a:lstStyle/>
                    <a:p>
                      <a:r>
                        <a:rPr lang="es-CO" sz="1400" dirty="0" smtClean="0">
                          <a:solidFill>
                            <a:schemeClr val="tx1"/>
                          </a:solidFill>
                          <a:latin typeface="Arial" panose="020B0604020202020204" pitchFamily="34" charset="0"/>
                          <a:cs typeface="Arial" panose="020B0604020202020204" pitchFamily="34" charset="0"/>
                        </a:rPr>
                        <a:t>4</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13</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r>
                        <a:rPr lang="es-CO" sz="1100" dirty="0" smtClean="0">
                          <a:effectLst/>
                          <a:latin typeface="Arial" panose="020B0604020202020204" pitchFamily="34" charset="0"/>
                          <a:ea typeface="Times New Roman" panose="02020603050405020304" pitchFamily="18" charset="0"/>
                          <a:cs typeface="Arial" panose="020B0604020202020204" pitchFamily="34" charset="0"/>
                        </a:rPr>
                        <a:t>“</a:t>
                      </a:r>
                      <a:r>
                        <a:rPr lang="es-MX" sz="1100" dirty="0" smtClean="0">
                          <a:effectLst/>
                          <a:latin typeface="Arial" panose="020B0604020202020204" pitchFamily="34" charset="0"/>
                          <a:ea typeface="Times New Roman" panose="02020603050405020304" pitchFamily="18" charset="0"/>
                          <a:cs typeface="Arial" panose="020B0604020202020204" pitchFamily="34" charset="0"/>
                        </a:rPr>
                        <a:t>Por medio del cual se modifica el artículo 1° del Acuerdo municipal No. 020 del 26 diciembre de 2016 que modificó el numeral quinto del artículo tercero del acuerdo municipal No. 015 del 16 de Agosto de 2013</a:t>
                      </a:r>
                      <a:r>
                        <a:rPr lang="es-CO" sz="1100" dirty="0" smtClean="0">
                          <a:effectLst/>
                          <a:latin typeface="Arial" panose="020B0604020202020204" pitchFamily="34" charset="0"/>
                          <a:ea typeface="Times New Roman" panose="02020603050405020304" pitchFamily="18" charset="0"/>
                          <a:cs typeface="Arial" panose="020B0604020202020204" pitchFamily="34" charset="0"/>
                        </a:rPr>
                        <a:t>”</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r>
                        <a:rPr lang="es-CO" sz="1100" dirty="0" smtClean="0">
                          <a:effectLst/>
                          <a:latin typeface="Arial" panose="020B0604020202020204" pitchFamily="34" charset="0"/>
                          <a:ea typeface="Times New Roman" panose="02020603050405020304" pitchFamily="18" charset="0"/>
                        </a:rPr>
                        <a:t>Diego Parra Zuluaga</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100" dirty="0" smtClean="0">
                          <a:effectLst/>
                          <a:latin typeface="Arial" panose="020B0604020202020204" pitchFamily="34" charset="0"/>
                          <a:ea typeface="Times New Roman" panose="02020603050405020304" pitchFamily="18" charset="0"/>
                        </a:rPr>
                        <a:t>Facúltese al Instituto Municipal de Educación para el Trabajo y Desarrollo Humano de Yumbo-  IMETY, para que adelante……prestador del servicio público de empleo…..</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668502"/>
                  </a:ext>
                </a:extLst>
              </a:tr>
              <a:tr h="964869">
                <a:tc>
                  <a:txBody>
                    <a:bodyPr/>
                    <a:lstStyle/>
                    <a:p>
                      <a:r>
                        <a:rPr lang="es-CO" sz="1400" dirty="0" smtClean="0">
                          <a:solidFill>
                            <a:schemeClr val="tx1"/>
                          </a:solidFill>
                          <a:latin typeface="Arial" panose="020B0604020202020204" pitchFamily="34" charset="0"/>
                          <a:cs typeface="Arial" panose="020B0604020202020204" pitchFamily="34" charset="0"/>
                        </a:rPr>
                        <a:t>5</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23</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r>
                        <a:rPr lang="es-CO" sz="1100" dirty="0" smtClean="0">
                          <a:effectLst/>
                          <a:latin typeface="Arial" panose="020B0604020202020204" pitchFamily="34" charset="0"/>
                          <a:ea typeface="Times New Roman" panose="02020603050405020304" pitchFamily="18" charset="0"/>
                        </a:rPr>
                        <a:t>“Por medio del cual se adopta la política pública de mujer y equidad de género “Creemos en la mujer yumbeña.</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ES"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Gustavo Cano </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CO" sz="1100" dirty="0" smtClean="0">
                          <a:effectLst/>
                          <a:latin typeface="Arial" panose="020B0604020202020204" pitchFamily="34" charset="0"/>
                          <a:ea typeface="Times New Roman" panose="02020603050405020304" pitchFamily="18" charset="0"/>
                        </a:rPr>
                        <a:t>Adopta la política pública Política Pública de Mujer y Equidad de Género “Creemos en la Mujer Yumbeña” para el periodo 2020-2032.</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5310093"/>
                  </a:ext>
                </a:extLst>
              </a:tr>
              <a:tr h="1527241">
                <a:tc>
                  <a:txBody>
                    <a:bodyPr/>
                    <a:lstStyle/>
                    <a:p>
                      <a:r>
                        <a:rPr lang="es-CO" sz="1400" dirty="0" smtClean="0">
                          <a:solidFill>
                            <a:schemeClr val="tx1"/>
                          </a:solidFill>
                          <a:latin typeface="Arial" panose="020B0604020202020204" pitchFamily="34" charset="0"/>
                          <a:cs typeface="Arial" panose="020B0604020202020204" pitchFamily="34" charset="0"/>
                        </a:rPr>
                        <a:t>6</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24</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r>
                        <a:rPr lang="es-CO" sz="1100" dirty="0" smtClean="0">
                          <a:effectLst/>
                          <a:latin typeface="Arial" panose="020B0604020202020204" pitchFamily="34" charset="0"/>
                          <a:ea typeface="Times New Roman" panose="02020603050405020304" pitchFamily="18" charset="0"/>
                        </a:rPr>
                        <a:t>por </a:t>
                      </a:r>
                      <a:r>
                        <a:rPr lang="es-CO" sz="1100" dirty="0" smtClean="0">
                          <a:effectLst/>
                          <a:latin typeface="Arial" panose="020B0604020202020204" pitchFamily="34" charset="0"/>
                          <a:ea typeface="Times New Roman" panose="02020603050405020304" pitchFamily="18" charset="0"/>
                        </a:rPr>
                        <a:t>medio del cual se adiciona un parágrafo al artículo 145 del acuerdo 010 de 2020 el reglamento interno del Concejo Municipal de Yumbo y se dictan otras disposiciones</a:t>
                      </a:r>
                      <a:endParaRPr lang="es-CO" sz="1100" dirty="0">
                        <a:effectLst/>
                        <a:latin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Carlos Villa</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CO" sz="1100" dirty="0" smtClean="0">
                          <a:effectLst/>
                          <a:latin typeface="Arial" panose="020B0604020202020204" pitchFamily="34" charset="0"/>
                          <a:ea typeface="Times New Roman" panose="02020603050405020304" pitchFamily="18" charset="0"/>
                        </a:rPr>
                        <a:t>Modificación Reglamento Interno del Concejo Municipal de Yumbo</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284679"/>
                  </a:ext>
                </a:extLst>
              </a:tr>
            </a:tbl>
          </a:graphicData>
        </a:graphic>
      </p:graphicFrame>
      <p:pic>
        <p:nvPicPr>
          <p:cNvPr id="6" name="Imagen 5"/>
          <p:cNvPicPr/>
          <p:nvPr/>
        </p:nvPicPr>
        <p:blipFill>
          <a:blip r:embed="rId2"/>
          <a:srcRect/>
          <a:stretch>
            <a:fillRect/>
          </a:stretch>
        </p:blipFill>
        <p:spPr bwMode="auto">
          <a:xfrm>
            <a:off x="10163504" y="388882"/>
            <a:ext cx="1198178" cy="1281113"/>
          </a:xfrm>
          <a:prstGeom prst="rect">
            <a:avLst/>
          </a:prstGeom>
          <a:noFill/>
          <a:ln w="9525">
            <a:noFill/>
            <a:miter lim="800000"/>
            <a:headEnd/>
            <a:tailEnd/>
          </a:ln>
        </p:spPr>
      </p:pic>
    </p:spTree>
    <p:extLst>
      <p:ext uri="{BB962C8B-B14F-4D97-AF65-F5344CB8AC3E}">
        <p14:creationId xmlns:p14="http://schemas.microsoft.com/office/powerpoint/2010/main" val="2988438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36634"/>
            <a:ext cx="9328514" cy="843867"/>
          </a:xfrm>
        </p:spPr>
        <p:txBody>
          <a:bodyPr>
            <a:normAutofit/>
          </a:bodyPr>
          <a:lstStyle/>
          <a:p>
            <a:pPr algn="ctr"/>
            <a:r>
              <a:rPr lang="es-CO" dirty="0">
                <a:solidFill>
                  <a:schemeClr val="accent2">
                    <a:lumMod val="75000"/>
                  </a:schemeClr>
                </a:solidFill>
                <a:latin typeface="Arial" panose="020B0604020202020204" pitchFamily="34" charset="0"/>
                <a:cs typeface="Arial" panose="020B0604020202020204" pitchFamily="34" charset="0"/>
              </a:rPr>
              <a:t>Proceso: Gestión de Acuerdos</a:t>
            </a:r>
            <a:endParaRPr lang="es-CO" dirty="0"/>
          </a:p>
        </p:txBody>
      </p:sp>
      <p:sp>
        <p:nvSpPr>
          <p:cNvPr id="3" name="Marcador de contenido 2"/>
          <p:cNvSpPr>
            <a:spLocks noGrp="1"/>
          </p:cNvSpPr>
          <p:nvPr>
            <p:ph idx="1"/>
          </p:nvPr>
        </p:nvSpPr>
        <p:spPr>
          <a:xfrm>
            <a:off x="677334" y="777766"/>
            <a:ext cx="9328514" cy="5696605"/>
          </a:xfrm>
        </p:spPr>
        <p:txBody>
          <a:bodyPr/>
          <a:lstStyle/>
          <a:p>
            <a:pPr marL="0" lvl="0" indent="0" algn="just">
              <a:buClr>
                <a:srgbClr val="90C226"/>
              </a:buClr>
              <a:buNone/>
            </a:pPr>
            <a:r>
              <a:rPr lang="es-CO" b="1" u="sng"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COMISIÓN </a:t>
            </a:r>
            <a:r>
              <a:rPr lang="es-CO" b="1" u="sng" dirty="0" smtClean="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TERCERA  </a:t>
            </a:r>
            <a:r>
              <a:rPr lang="es-ES" b="1" dirty="0">
                <a:solidFill>
                  <a:schemeClr val="accent2">
                    <a:lumMod val="75000"/>
                  </a:schemeClr>
                </a:solidFill>
                <a:latin typeface="Arial" panose="020B0604020202020204" pitchFamily="34" charset="0"/>
                <a:ea typeface="Times New Roman" panose="02020603050405020304" pitchFamily="18" charset="0"/>
              </a:rPr>
              <a:t>O ADMINISTRATIVA DE ENTIDADES DESCENTRALIZADAS Y ASUNTOS GENERALES, SOCIEDADES DE ECONOMÍA MIXTA Y EMPRESAS SOCIALES DEL ESTADO</a:t>
            </a:r>
            <a:r>
              <a:rPr lang="es-CO" b="1" dirty="0">
                <a:solidFill>
                  <a:schemeClr val="accent2">
                    <a:lumMod val="75000"/>
                  </a:schemeClr>
                </a:solidFill>
                <a:latin typeface="Arial" panose="020B0604020202020204" pitchFamily="34" charset="0"/>
                <a:ea typeface="Times New Roman" panose="02020603050405020304" pitchFamily="18" charset="0"/>
              </a:rPr>
              <a:t>:</a:t>
            </a:r>
            <a:r>
              <a:rPr lang="es-CO" b="1" dirty="0" smtClean="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 </a:t>
            </a:r>
            <a:endParaRPr lang="es-CO" b="1" dirty="0" smtClean="0">
              <a:solidFill>
                <a:srgbClr val="54A021">
                  <a:lumMod val="75000"/>
                </a:srgbClr>
              </a:solidFill>
              <a:latin typeface="Arial" panose="020B0604020202020204" pitchFamily="34" charset="0"/>
              <a:ea typeface="Times New Roman" panose="02020603050405020304" pitchFamily="18" charset="0"/>
              <a:cs typeface="Times New Roman" panose="02020603050405020304" pitchFamily="18" charset="0"/>
            </a:endParaRPr>
          </a:p>
          <a:p>
            <a:pPr marL="0" lvl="0" indent="0" algn="just">
              <a:buClr>
                <a:srgbClr val="90C226"/>
              </a:buClr>
              <a:buNone/>
            </a:pPr>
            <a:endParaRPr lang="es-CO" sz="2400" b="1" dirty="0">
              <a:solidFill>
                <a:srgbClr val="54A021">
                  <a:lumMod val="75000"/>
                </a:srgbClr>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4168137588"/>
              </p:ext>
            </p:extLst>
          </p:nvPr>
        </p:nvGraphicFramePr>
        <p:xfrm>
          <a:off x="677334" y="1870555"/>
          <a:ext cx="9328514" cy="3179445"/>
        </p:xfrm>
        <a:graphic>
          <a:graphicData uri="http://schemas.openxmlformats.org/drawingml/2006/table">
            <a:tbl>
              <a:tblPr firstRow="1" bandRow="1">
                <a:tableStyleId>{5C22544A-7EE6-4342-B048-85BDC9FD1C3A}</a:tableStyleId>
              </a:tblPr>
              <a:tblGrid>
                <a:gridCol w="551185">
                  <a:extLst>
                    <a:ext uri="{9D8B030D-6E8A-4147-A177-3AD203B41FA5}">
                      <a16:colId xmlns:a16="http://schemas.microsoft.com/office/drawing/2014/main" val="2621904759"/>
                    </a:ext>
                  </a:extLst>
                </a:gridCol>
                <a:gridCol w="807207">
                  <a:extLst>
                    <a:ext uri="{9D8B030D-6E8A-4147-A177-3AD203B41FA5}">
                      <a16:colId xmlns:a16="http://schemas.microsoft.com/office/drawing/2014/main" val="2192005390"/>
                    </a:ext>
                  </a:extLst>
                </a:gridCol>
                <a:gridCol w="3627208">
                  <a:extLst>
                    <a:ext uri="{9D8B030D-6E8A-4147-A177-3AD203B41FA5}">
                      <a16:colId xmlns:a16="http://schemas.microsoft.com/office/drawing/2014/main" val="1576304305"/>
                    </a:ext>
                  </a:extLst>
                </a:gridCol>
                <a:gridCol w="1744384">
                  <a:extLst>
                    <a:ext uri="{9D8B030D-6E8A-4147-A177-3AD203B41FA5}">
                      <a16:colId xmlns:a16="http://schemas.microsoft.com/office/drawing/2014/main" val="2325932347"/>
                    </a:ext>
                  </a:extLst>
                </a:gridCol>
                <a:gridCol w="2598530">
                  <a:extLst>
                    <a:ext uri="{9D8B030D-6E8A-4147-A177-3AD203B41FA5}">
                      <a16:colId xmlns:a16="http://schemas.microsoft.com/office/drawing/2014/main" val="1592893607"/>
                    </a:ext>
                  </a:extLst>
                </a:gridCol>
              </a:tblGrid>
              <a:tr h="0">
                <a:tc>
                  <a:txBody>
                    <a:bodyPr/>
                    <a:lstStyle/>
                    <a:p>
                      <a:endParaRPr lang="es-CO"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PROYECTO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PONENTE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OBJETO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04595192"/>
                  </a:ext>
                </a:extLst>
              </a:tr>
              <a:tr h="772258">
                <a:tc>
                  <a:txBody>
                    <a:bodyPr/>
                    <a:lstStyle/>
                    <a:p>
                      <a:r>
                        <a:rPr lang="es-CO" sz="1400" dirty="0" smtClean="0">
                          <a:solidFill>
                            <a:schemeClr val="tx1"/>
                          </a:solidFill>
                          <a:latin typeface="Arial" panose="020B0604020202020204" pitchFamily="34" charset="0"/>
                          <a:cs typeface="Arial" panose="020B0604020202020204" pitchFamily="34" charset="0"/>
                        </a:rPr>
                        <a:t>7</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CO" sz="12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s-CO" sz="11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Por medio del cual se ajustan el Reglamento Interno del Concejo Municipal de Yumbo y se dictan otras disposiciones”</a:t>
                      </a: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pPr>
                      <a:endParaRPr lang="es-CO"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endParaRPr lang="es-CO"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es-ES" sz="1200" dirty="0" smtClean="0">
                          <a:effectLst/>
                          <a:latin typeface="Arial" panose="020B0604020202020204" pitchFamily="34" charset="0"/>
                          <a:ea typeface="Times New Roman" panose="02020603050405020304" pitchFamily="18" charset="0"/>
                        </a:rPr>
                        <a:t>Andrés </a:t>
                      </a:r>
                      <a:r>
                        <a:rPr lang="es-ES" sz="1200" dirty="0" smtClean="0">
                          <a:effectLst/>
                          <a:latin typeface="Arial" panose="020B0604020202020204" pitchFamily="34" charset="0"/>
                          <a:ea typeface="Times New Roman" panose="02020603050405020304" pitchFamily="18" charset="0"/>
                        </a:rPr>
                        <a:t>Cruz</a:t>
                      </a:r>
                      <a:endParaRPr lang="es-CO"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r>
                        <a:rPr lang="es-CO" sz="1100" dirty="0" smtClean="0">
                          <a:solidFill>
                            <a:schemeClr val="accent5">
                              <a:lumMod val="75000"/>
                            </a:schemeClr>
                          </a:solidFill>
                          <a:effectLst/>
                          <a:latin typeface="Arial" panose="020B0604020202020204" pitchFamily="34" charset="0"/>
                          <a:ea typeface="Times New Roman" panose="02020603050405020304" pitchFamily="18" charset="0"/>
                          <a:cs typeface="Arial" panose="020B0604020202020204" pitchFamily="34" charset="0"/>
                        </a:rPr>
                        <a:t>ARCHIVADO</a:t>
                      </a:r>
                    </a:p>
                    <a:p>
                      <a:endParaRPr lang="es-CO" sz="12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668502"/>
                  </a:ext>
                </a:extLst>
              </a:tr>
            </a:tbl>
          </a:graphicData>
        </a:graphic>
      </p:graphicFrame>
      <p:pic>
        <p:nvPicPr>
          <p:cNvPr id="6" name="Imagen 5"/>
          <p:cNvPicPr/>
          <p:nvPr/>
        </p:nvPicPr>
        <p:blipFill>
          <a:blip r:embed="rId2"/>
          <a:srcRect/>
          <a:stretch>
            <a:fillRect/>
          </a:stretch>
        </p:blipFill>
        <p:spPr bwMode="auto">
          <a:xfrm>
            <a:off x="10163504" y="388882"/>
            <a:ext cx="1198178" cy="1281113"/>
          </a:xfrm>
          <a:prstGeom prst="rect">
            <a:avLst/>
          </a:prstGeom>
          <a:noFill/>
          <a:ln w="9525">
            <a:noFill/>
            <a:miter lim="800000"/>
            <a:headEnd/>
            <a:tailEnd/>
          </a:ln>
        </p:spPr>
      </p:pic>
    </p:spTree>
    <p:extLst>
      <p:ext uri="{BB962C8B-B14F-4D97-AF65-F5344CB8AC3E}">
        <p14:creationId xmlns:p14="http://schemas.microsoft.com/office/powerpoint/2010/main" val="3697322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89186"/>
            <a:ext cx="8596668" cy="1471448"/>
          </a:xfrm>
        </p:spPr>
        <p:txBody>
          <a:bodyPr>
            <a:normAutofit/>
          </a:bodyPr>
          <a:lstStyle/>
          <a:p>
            <a:pPr lvl="0" algn="ctr">
              <a:spcBef>
                <a:spcPts val="0"/>
              </a:spcBef>
            </a:pPr>
            <a:r>
              <a:rPr lang="es-CO" sz="2700" b="1" dirty="0" smtClean="0">
                <a:solidFill>
                  <a:srgbClr val="C42F1A">
                    <a:lumMod val="75000"/>
                  </a:srgbClr>
                </a:solidFill>
                <a:latin typeface="Arial" panose="020B0604020202020204" pitchFamily="34" charset="0"/>
                <a:ea typeface="+mn-ea"/>
                <a:cs typeface="Arial" panose="020B0604020202020204" pitchFamily="34" charset="0"/>
              </a:rPr>
              <a:t/>
            </a:r>
            <a:br>
              <a:rPr lang="es-CO" sz="2700" b="1" dirty="0" smtClean="0">
                <a:solidFill>
                  <a:srgbClr val="C42F1A">
                    <a:lumMod val="75000"/>
                  </a:srgbClr>
                </a:solidFill>
                <a:latin typeface="Arial" panose="020B0604020202020204" pitchFamily="34" charset="0"/>
                <a:ea typeface="+mn-ea"/>
                <a:cs typeface="Arial" panose="020B0604020202020204" pitchFamily="34" charset="0"/>
              </a:rPr>
            </a:br>
            <a:r>
              <a:rPr lang="es-CO" sz="2700" b="1" u="sng" dirty="0" smtClean="0">
                <a:solidFill>
                  <a:srgbClr val="C42F1A">
                    <a:lumMod val="75000"/>
                  </a:srgbClr>
                </a:solidFill>
                <a:latin typeface="Arial" panose="020B0604020202020204" pitchFamily="34" charset="0"/>
                <a:ea typeface="+mn-ea"/>
                <a:cs typeface="Arial" panose="020B0604020202020204" pitchFamily="34" charset="0"/>
              </a:rPr>
              <a:t>CONSOLIDADO </a:t>
            </a:r>
            <a:r>
              <a:rPr lang="es-CO" sz="2700" b="1" u="sng" dirty="0">
                <a:solidFill>
                  <a:srgbClr val="C42F1A">
                    <a:lumMod val="75000"/>
                  </a:srgbClr>
                </a:solidFill>
                <a:latin typeface="Arial" panose="020B0604020202020204" pitchFamily="34" charset="0"/>
                <a:ea typeface="+mn-ea"/>
                <a:cs typeface="Arial" panose="020B0604020202020204" pitchFamily="34" charset="0"/>
              </a:rPr>
              <a:t>PROYECTOS DE ACUERDO</a:t>
            </a:r>
            <a:r>
              <a:rPr lang="es-CO" sz="1400" dirty="0">
                <a:solidFill>
                  <a:prstClr val="black"/>
                </a:solidFill>
                <a:latin typeface="Arial" panose="020B0604020202020204" pitchFamily="34" charset="0"/>
                <a:ea typeface="+mn-ea"/>
                <a:cs typeface="Arial" panose="020B0604020202020204" pitchFamily="34" charset="0"/>
              </a:rPr>
              <a:t>:</a:t>
            </a:r>
            <a:br>
              <a:rPr lang="es-CO" sz="1400" dirty="0">
                <a:solidFill>
                  <a:prstClr val="black"/>
                </a:solidFill>
                <a:latin typeface="Arial" panose="020B0604020202020204" pitchFamily="34" charset="0"/>
                <a:ea typeface="+mn-ea"/>
                <a:cs typeface="Arial" panose="020B0604020202020204" pitchFamily="34" charset="0"/>
              </a:rPr>
            </a:br>
            <a:endParaRPr lang="es-CO" dirty="0"/>
          </a:p>
        </p:txBody>
      </p:sp>
      <p:sp>
        <p:nvSpPr>
          <p:cNvPr id="3" name="Marcador de contenido 2"/>
          <p:cNvSpPr>
            <a:spLocks noGrp="1"/>
          </p:cNvSpPr>
          <p:nvPr>
            <p:ph idx="1"/>
          </p:nvPr>
        </p:nvSpPr>
        <p:spPr>
          <a:xfrm>
            <a:off x="677333" y="1399142"/>
            <a:ext cx="9292931" cy="5155894"/>
          </a:xfrm>
        </p:spPr>
        <p:txBody>
          <a:bodyPr>
            <a:normAutofit fontScale="77500" lnSpcReduction="20000"/>
          </a:bodyPr>
          <a:lstStyle/>
          <a:p>
            <a:r>
              <a:rPr lang="es-CO" sz="2400" b="1" dirty="0" smtClean="0">
                <a:solidFill>
                  <a:schemeClr val="accent2">
                    <a:lumMod val="75000"/>
                  </a:schemeClr>
                </a:solidFill>
                <a:latin typeface="Arial" panose="020B0604020202020204" pitchFamily="34" charset="0"/>
                <a:ea typeface="+mj-ea"/>
                <a:cs typeface="Arial" panose="020B0604020202020204" pitchFamily="34" charset="0"/>
              </a:rPr>
              <a:t>PRESENTADOS POR EL SEÑOR  ALCALDE: ---------------------------</a:t>
            </a:r>
            <a:r>
              <a:rPr lang="es-CO" sz="4000" b="1" dirty="0">
                <a:solidFill>
                  <a:schemeClr val="accent2">
                    <a:lumMod val="75000"/>
                  </a:schemeClr>
                </a:solidFill>
                <a:latin typeface="Arial" panose="020B0604020202020204" pitchFamily="34" charset="0"/>
                <a:ea typeface="+mj-ea"/>
                <a:cs typeface="Arial" panose="020B0604020202020204" pitchFamily="34" charset="0"/>
              </a:rPr>
              <a:t>	</a:t>
            </a:r>
            <a:r>
              <a:rPr lang="es-CO" sz="4000" b="1" dirty="0" smtClean="0">
                <a:solidFill>
                  <a:schemeClr val="accent2">
                    <a:lumMod val="75000"/>
                  </a:schemeClr>
                </a:solidFill>
                <a:latin typeface="Arial" panose="020B0604020202020204" pitchFamily="34" charset="0"/>
                <a:ea typeface="+mj-ea"/>
                <a:cs typeface="Arial" panose="020B0604020202020204" pitchFamily="34" charset="0"/>
              </a:rPr>
              <a:t>30</a:t>
            </a:r>
            <a:r>
              <a:rPr lang="es-CO" sz="4000" b="1" dirty="0">
                <a:solidFill>
                  <a:srgbClr val="FF0000"/>
                </a:solidFill>
                <a:latin typeface="Arial" panose="020B0604020202020204" pitchFamily="34" charset="0"/>
                <a:ea typeface="+mj-ea"/>
                <a:cs typeface="Arial" panose="020B0604020202020204" pitchFamily="34" charset="0"/>
              </a:rPr>
              <a:t/>
            </a:r>
            <a:br>
              <a:rPr lang="es-CO" sz="4000" b="1" dirty="0">
                <a:solidFill>
                  <a:srgbClr val="FF0000"/>
                </a:solidFill>
                <a:latin typeface="Arial" panose="020B0604020202020204" pitchFamily="34" charset="0"/>
                <a:ea typeface="+mj-ea"/>
                <a:cs typeface="Arial" panose="020B0604020202020204" pitchFamily="34" charset="0"/>
              </a:rPr>
            </a:br>
            <a:endParaRPr lang="es-CO" sz="4000" b="1" dirty="0" smtClean="0">
              <a:solidFill>
                <a:srgbClr val="FF0000"/>
              </a:solidFill>
              <a:latin typeface="Arial" panose="020B0604020202020204" pitchFamily="34" charset="0"/>
              <a:ea typeface="+mj-ea"/>
              <a:cs typeface="Arial" panose="020B0604020202020204" pitchFamily="34" charset="0"/>
            </a:endParaRPr>
          </a:p>
          <a:p>
            <a:r>
              <a:rPr lang="es-CO" sz="2400" b="1" dirty="0" smtClean="0">
                <a:solidFill>
                  <a:schemeClr val="accent2">
                    <a:lumMod val="75000"/>
                  </a:schemeClr>
                </a:solidFill>
                <a:latin typeface="Arial" panose="020B0604020202020204" pitchFamily="34" charset="0"/>
                <a:ea typeface="+mj-ea"/>
                <a:cs typeface="Arial" panose="020B0604020202020204" pitchFamily="34" charset="0"/>
              </a:rPr>
              <a:t>PRESENTADOS POR EL CONCEJO MPAL: ------------------------------</a:t>
            </a:r>
            <a:r>
              <a:rPr lang="es-CO" sz="4000" b="1" dirty="0" smtClean="0">
                <a:solidFill>
                  <a:schemeClr val="accent2">
                    <a:lumMod val="75000"/>
                  </a:schemeClr>
                </a:solidFill>
                <a:latin typeface="Arial" panose="020B0604020202020204" pitchFamily="34" charset="0"/>
                <a:ea typeface="+mj-ea"/>
                <a:cs typeface="Arial" panose="020B0604020202020204" pitchFamily="34" charset="0"/>
              </a:rPr>
              <a:t> 3 </a:t>
            </a:r>
          </a:p>
          <a:p>
            <a:pPr marL="0" indent="0">
              <a:buNone/>
            </a:pPr>
            <a:endParaRPr lang="es-CO" sz="2400" dirty="0" smtClean="0">
              <a:solidFill>
                <a:schemeClr val="accent2">
                  <a:lumMod val="75000"/>
                </a:schemeClr>
              </a:solidFill>
              <a:latin typeface="Arial" panose="020B0604020202020204" pitchFamily="34" charset="0"/>
              <a:ea typeface="+mj-ea"/>
              <a:cs typeface="Arial" panose="020B0604020202020204" pitchFamily="34" charset="0"/>
            </a:endParaRPr>
          </a:p>
          <a:p>
            <a:pPr marL="0" algn="just">
              <a:lnSpc>
                <a:spcPct val="115000"/>
              </a:lnSpc>
              <a:spcBef>
                <a:spcPts val="0"/>
              </a:spcBef>
              <a:tabLst>
                <a:tab pos="2806065" algn="ctr"/>
                <a:tab pos="5612130" algn="r"/>
              </a:tabLst>
            </a:pPr>
            <a:r>
              <a:rPr lang="es-CO" sz="2400" b="1" dirty="0" smtClean="0">
                <a:solidFill>
                  <a:schemeClr val="accent2">
                    <a:lumMod val="75000"/>
                  </a:schemeClr>
                </a:solidFill>
                <a:latin typeface="Arial" panose="020B0604020202020204" pitchFamily="34" charset="0"/>
                <a:ea typeface="+mj-ea"/>
                <a:cs typeface="Arial" panose="020B0604020202020204" pitchFamily="34" charset="0"/>
              </a:rPr>
              <a:t>APROBADOS:</a:t>
            </a:r>
            <a:r>
              <a:rPr lang="es-CO" sz="4000" b="1" dirty="0" smtClean="0">
                <a:solidFill>
                  <a:schemeClr val="accent2">
                    <a:lumMod val="75000"/>
                  </a:schemeClr>
                </a:solidFill>
                <a:latin typeface="Arial" panose="020B0604020202020204" pitchFamily="34" charset="0"/>
                <a:ea typeface="+mj-ea"/>
                <a:cs typeface="Arial" panose="020B0604020202020204" pitchFamily="34" charset="0"/>
              </a:rPr>
              <a:t> </a:t>
            </a:r>
            <a:r>
              <a:rPr lang="es-CO" sz="2600" b="1" dirty="0" smtClean="0">
                <a:solidFill>
                  <a:schemeClr val="accent2">
                    <a:lumMod val="75000"/>
                  </a:schemeClr>
                </a:solidFill>
                <a:latin typeface="Arial" panose="020B0604020202020204" pitchFamily="34" charset="0"/>
                <a:ea typeface="+mj-ea"/>
                <a:cs typeface="Arial" panose="020B0604020202020204" pitchFamily="34" charset="0"/>
              </a:rPr>
              <a:t>……………………………………………………..</a:t>
            </a:r>
            <a:r>
              <a:rPr lang="es-CO" sz="4000" b="1" dirty="0" smtClean="0">
                <a:solidFill>
                  <a:schemeClr val="accent2">
                    <a:lumMod val="75000"/>
                  </a:schemeClr>
                </a:solidFill>
                <a:latin typeface="Arial" panose="020B0604020202020204" pitchFamily="34" charset="0"/>
                <a:ea typeface="+mj-ea"/>
                <a:cs typeface="Arial" panose="020B0604020202020204" pitchFamily="34" charset="0"/>
              </a:rPr>
              <a:t>     </a:t>
            </a:r>
            <a:r>
              <a:rPr lang="es-CO" sz="4000" b="1" dirty="0" smtClean="0">
                <a:solidFill>
                  <a:schemeClr val="accent2">
                    <a:lumMod val="75000"/>
                  </a:schemeClr>
                </a:solidFill>
                <a:latin typeface="Arial" panose="020B0604020202020204" pitchFamily="34" charset="0"/>
                <a:ea typeface="+mj-ea"/>
                <a:cs typeface="Arial" panose="020B0604020202020204" pitchFamily="34" charset="0"/>
              </a:rPr>
              <a:t>30</a:t>
            </a:r>
          </a:p>
          <a:p>
            <a:pPr marL="0" algn="just">
              <a:lnSpc>
                <a:spcPct val="115000"/>
              </a:lnSpc>
              <a:spcBef>
                <a:spcPts val="0"/>
              </a:spcBef>
              <a:tabLst>
                <a:tab pos="2806065" algn="ctr"/>
                <a:tab pos="5612130" algn="r"/>
              </a:tabLst>
            </a:pPr>
            <a:endParaRPr lang="es-CO" sz="4000" b="1" dirty="0">
              <a:solidFill>
                <a:schemeClr val="accent2">
                  <a:lumMod val="75000"/>
                </a:schemeClr>
              </a:solidFill>
              <a:latin typeface="Arial" panose="020B0604020202020204" pitchFamily="34" charset="0"/>
              <a:ea typeface="+mj-ea"/>
              <a:cs typeface="Arial" panose="020B0604020202020204" pitchFamily="34" charset="0"/>
            </a:endParaRPr>
          </a:p>
          <a:p>
            <a:pPr marL="0" algn="just">
              <a:lnSpc>
                <a:spcPct val="115000"/>
              </a:lnSpc>
              <a:spcBef>
                <a:spcPts val="0"/>
              </a:spcBef>
              <a:tabLst>
                <a:tab pos="2806065" algn="ctr"/>
                <a:tab pos="5612130" algn="r"/>
              </a:tabLst>
            </a:pPr>
            <a:r>
              <a:rPr lang="es-CO" sz="2400" b="1" dirty="0" smtClean="0">
                <a:solidFill>
                  <a:schemeClr val="accent2">
                    <a:lumMod val="75000"/>
                  </a:schemeClr>
                </a:solidFill>
                <a:latin typeface="Arial" panose="020B0604020202020204" pitchFamily="34" charset="0"/>
                <a:ea typeface="+mj-ea"/>
                <a:cs typeface="Arial" panose="020B0604020202020204" pitchFamily="34" charset="0"/>
              </a:rPr>
              <a:t>ARCHIVADOS:</a:t>
            </a:r>
            <a:r>
              <a:rPr lang="es-CO" sz="4000" b="1" dirty="0" smtClean="0">
                <a:solidFill>
                  <a:schemeClr val="accent2">
                    <a:lumMod val="75000"/>
                  </a:schemeClr>
                </a:solidFill>
                <a:latin typeface="Arial" panose="020B0604020202020204" pitchFamily="34" charset="0"/>
                <a:ea typeface="+mj-ea"/>
                <a:cs typeface="Arial" panose="020B0604020202020204" pitchFamily="34" charset="0"/>
              </a:rPr>
              <a:t> </a:t>
            </a:r>
            <a:r>
              <a:rPr lang="es-CO" sz="2600" b="1" dirty="0" smtClean="0">
                <a:solidFill>
                  <a:schemeClr val="accent2">
                    <a:lumMod val="75000"/>
                  </a:schemeClr>
                </a:solidFill>
                <a:latin typeface="Arial" panose="020B0604020202020204" pitchFamily="34" charset="0"/>
                <a:ea typeface="+mj-ea"/>
                <a:cs typeface="Arial" panose="020B0604020202020204" pitchFamily="34" charset="0"/>
              </a:rPr>
              <a:t>………………………</a:t>
            </a:r>
            <a:r>
              <a:rPr lang="es-CO" sz="4000" b="1" dirty="0" smtClean="0">
                <a:solidFill>
                  <a:schemeClr val="accent2">
                    <a:lumMod val="75000"/>
                  </a:schemeClr>
                </a:solidFill>
                <a:latin typeface="Arial" panose="020B0604020202020204" pitchFamily="34" charset="0"/>
                <a:ea typeface="+mj-ea"/>
                <a:cs typeface="Arial" panose="020B0604020202020204" pitchFamily="34" charset="0"/>
              </a:rPr>
              <a:t>      1   </a:t>
            </a:r>
            <a:r>
              <a:rPr lang="es-CO" sz="2400" b="1" dirty="0" smtClean="0">
                <a:solidFill>
                  <a:schemeClr val="accent2">
                    <a:lumMod val="75000"/>
                  </a:schemeClr>
                </a:solidFill>
                <a:latin typeface="Arial" panose="020B0604020202020204" pitchFamily="34" charset="0"/>
                <a:ea typeface="+mj-ea"/>
                <a:cs typeface="Arial" panose="020B0604020202020204" pitchFamily="34" charset="0"/>
              </a:rPr>
              <a:t>( Comisión 3ra)</a:t>
            </a:r>
          </a:p>
          <a:p>
            <a:pPr marL="0" algn="just">
              <a:lnSpc>
                <a:spcPct val="115000"/>
              </a:lnSpc>
              <a:spcBef>
                <a:spcPts val="0"/>
              </a:spcBef>
              <a:tabLst>
                <a:tab pos="2806065" algn="ctr"/>
                <a:tab pos="5612130" algn="r"/>
              </a:tabLst>
            </a:pPr>
            <a:endParaRPr lang="es-CO" sz="2400" b="1" dirty="0">
              <a:solidFill>
                <a:schemeClr val="accent2">
                  <a:lumMod val="75000"/>
                </a:schemeClr>
              </a:solidFill>
              <a:latin typeface="Arial" panose="020B0604020202020204" pitchFamily="34" charset="0"/>
              <a:ea typeface="+mj-ea"/>
              <a:cs typeface="Arial" panose="020B0604020202020204" pitchFamily="34" charset="0"/>
            </a:endParaRPr>
          </a:p>
          <a:p>
            <a:pPr marL="0" algn="just">
              <a:lnSpc>
                <a:spcPct val="115000"/>
              </a:lnSpc>
              <a:spcBef>
                <a:spcPts val="0"/>
              </a:spcBef>
              <a:tabLst>
                <a:tab pos="2806065" algn="ctr"/>
                <a:tab pos="5612130" algn="r"/>
              </a:tabLst>
            </a:pPr>
            <a:r>
              <a:rPr lang="es-CO" sz="2400" b="1" dirty="0" smtClean="0">
                <a:solidFill>
                  <a:schemeClr val="accent2">
                    <a:lumMod val="75000"/>
                  </a:schemeClr>
                </a:solidFill>
                <a:latin typeface="Arial" panose="020B0604020202020204" pitchFamily="34" charset="0"/>
                <a:ea typeface="+mj-ea"/>
                <a:cs typeface="Arial" panose="020B0604020202020204" pitchFamily="34" charset="0"/>
              </a:rPr>
              <a:t>DEVUELTOS  AL  ALCALDE …..……          </a:t>
            </a:r>
            <a:r>
              <a:rPr lang="es-CO" sz="4000" b="1" dirty="0" smtClean="0">
                <a:solidFill>
                  <a:schemeClr val="accent2">
                    <a:lumMod val="75000"/>
                  </a:schemeClr>
                </a:solidFill>
                <a:latin typeface="Arial" panose="020B0604020202020204" pitchFamily="34" charset="0"/>
                <a:ea typeface="+mj-ea"/>
                <a:cs typeface="Arial" panose="020B0604020202020204" pitchFamily="34" charset="0"/>
              </a:rPr>
              <a:t>2   </a:t>
            </a:r>
            <a:r>
              <a:rPr lang="es-CO" sz="2600" b="1" dirty="0" smtClean="0">
                <a:solidFill>
                  <a:schemeClr val="accent2">
                    <a:lumMod val="75000"/>
                  </a:schemeClr>
                </a:solidFill>
                <a:latin typeface="Arial" panose="020B0604020202020204" pitchFamily="34" charset="0"/>
                <a:ea typeface="+mj-ea"/>
                <a:cs typeface="Arial" panose="020B0604020202020204" pitchFamily="34" charset="0"/>
              </a:rPr>
              <a:t>( Comisión 1ra y 3ra)</a:t>
            </a:r>
            <a:endParaRPr lang="es-ES" sz="2600" dirty="0" smtClean="0">
              <a:solidFill>
                <a:schemeClr val="accent2">
                  <a:lumMod val="75000"/>
                </a:schemeClr>
              </a:solidFill>
              <a:latin typeface="Arial" panose="020B0604020202020204" pitchFamily="34" charset="0"/>
              <a:ea typeface="Times New Roman" panose="02020603050405020304" pitchFamily="18" charset="0"/>
              <a:cs typeface="Arial" panose="020B0604020202020204" pitchFamily="34" charset="0"/>
            </a:endParaRPr>
          </a:p>
          <a:p>
            <a:pPr marL="0" indent="0" algn="just">
              <a:spcBef>
                <a:spcPts val="0"/>
              </a:spcBef>
              <a:buNone/>
            </a:pPr>
            <a:endParaRPr lang="es-CO" sz="4000" dirty="0">
              <a:latin typeface="Arial" panose="020B0604020202020204" pitchFamily="34" charset="0"/>
              <a:ea typeface="Times New Roman" panose="02020603050405020304" pitchFamily="18" charset="0"/>
              <a:cs typeface="Arial" panose="020B0604020202020204" pitchFamily="34" charset="0"/>
            </a:endParaRPr>
          </a:p>
          <a:p>
            <a:r>
              <a:rPr lang="es-CO" sz="4000" b="1" dirty="0" smtClean="0">
                <a:solidFill>
                  <a:schemeClr val="accent5">
                    <a:lumMod val="75000"/>
                  </a:schemeClr>
                </a:solidFill>
                <a:latin typeface="Arial" panose="020B0604020202020204" pitchFamily="34" charset="0"/>
                <a:ea typeface="+mj-ea"/>
                <a:cs typeface="Arial" panose="020B0604020202020204" pitchFamily="34" charset="0"/>
              </a:rPr>
              <a:t>Eficacia de :( 91%)</a:t>
            </a:r>
            <a:r>
              <a:rPr lang="es-CO" sz="4000" b="1" dirty="0">
                <a:solidFill>
                  <a:schemeClr val="accent2">
                    <a:lumMod val="75000"/>
                  </a:schemeClr>
                </a:solidFill>
                <a:latin typeface="Arial" panose="020B0604020202020204" pitchFamily="34" charset="0"/>
                <a:ea typeface="+mj-ea"/>
                <a:cs typeface="Arial" panose="020B0604020202020204" pitchFamily="34" charset="0"/>
              </a:rPr>
              <a:t/>
            </a:r>
            <a:br>
              <a:rPr lang="es-CO" sz="4000" b="1" dirty="0">
                <a:solidFill>
                  <a:schemeClr val="accent2">
                    <a:lumMod val="75000"/>
                  </a:schemeClr>
                </a:solidFill>
                <a:latin typeface="Arial" panose="020B0604020202020204" pitchFamily="34" charset="0"/>
                <a:ea typeface="+mj-ea"/>
                <a:cs typeface="Arial" panose="020B0604020202020204" pitchFamily="34" charset="0"/>
              </a:rPr>
            </a:br>
            <a:endParaRPr lang="es-CO" sz="4000" dirty="0">
              <a:solidFill>
                <a:schemeClr val="accent2">
                  <a:lumMod val="75000"/>
                </a:schemeClr>
              </a:solidFill>
            </a:endParaRPr>
          </a:p>
        </p:txBody>
      </p:sp>
    </p:spTree>
    <p:extLst>
      <p:ext uri="{BB962C8B-B14F-4D97-AF65-F5344CB8AC3E}">
        <p14:creationId xmlns:p14="http://schemas.microsoft.com/office/powerpoint/2010/main" val="696290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30609"/>
            <a:ext cx="9223411" cy="921053"/>
          </a:xfrm>
        </p:spPr>
        <p:txBody>
          <a:bodyPr>
            <a:normAutofit fontScale="90000"/>
          </a:bodyPr>
          <a:lstStyle/>
          <a:p>
            <a:pPr algn="ctr"/>
            <a:r>
              <a:rPr lang="es-CO" sz="3200" b="1" u="sng" dirty="0" smtClean="0">
                <a:solidFill>
                  <a:schemeClr val="accent2">
                    <a:lumMod val="75000"/>
                  </a:schemeClr>
                </a:solidFill>
                <a:latin typeface="Arial" panose="020B0604020202020204" pitchFamily="34" charset="0"/>
                <a:cs typeface="Arial" panose="020B0604020202020204" pitchFamily="34" charset="0"/>
              </a:rPr>
              <a:t>CONTROL POLÍTICO</a:t>
            </a:r>
            <a:br>
              <a:rPr lang="es-CO" sz="3200" b="1" u="sng" dirty="0" smtClean="0">
                <a:solidFill>
                  <a:schemeClr val="accent2">
                    <a:lumMod val="75000"/>
                  </a:schemeClr>
                </a:solidFill>
                <a:latin typeface="Arial" panose="020B0604020202020204" pitchFamily="34" charset="0"/>
                <a:cs typeface="Arial" panose="020B0604020202020204" pitchFamily="34" charset="0"/>
              </a:rPr>
            </a:br>
            <a:r>
              <a:rPr lang="es-CO" sz="3200" b="1" dirty="0" smtClean="0">
                <a:solidFill>
                  <a:schemeClr val="accent2">
                    <a:lumMod val="75000"/>
                  </a:schemeClr>
                </a:solidFill>
                <a:latin typeface="Arial" panose="020B0604020202020204" pitchFamily="34" charset="0"/>
                <a:cs typeface="Arial" panose="020B0604020202020204" pitchFamily="34" charset="0"/>
              </a:rPr>
              <a:t>Proposiciones-2020</a:t>
            </a:r>
            <a:endParaRPr lang="es-CO" sz="3200" b="1" dirty="0"/>
          </a:p>
        </p:txBody>
      </p:sp>
      <p:sp>
        <p:nvSpPr>
          <p:cNvPr id="3" name="Marcador de contenido 2"/>
          <p:cNvSpPr>
            <a:spLocks noGrp="1"/>
          </p:cNvSpPr>
          <p:nvPr>
            <p:ph idx="1"/>
          </p:nvPr>
        </p:nvSpPr>
        <p:spPr>
          <a:xfrm>
            <a:off x="354063" y="951662"/>
            <a:ext cx="9704338" cy="5665075"/>
          </a:xfrm>
        </p:spPr>
        <p:txBody>
          <a:bodyPr>
            <a:normAutofit fontScale="85000" lnSpcReduction="10000"/>
          </a:bodyPr>
          <a:lstStyle/>
          <a:p>
            <a:pPr marL="0" indent="0" algn="just">
              <a:buNone/>
            </a:pPr>
            <a:r>
              <a:rPr lang="es-CO" b="1" dirty="0">
                <a:solidFill>
                  <a:schemeClr val="tx1"/>
                </a:solidFill>
                <a:latin typeface="Arial" panose="020B0604020202020204" pitchFamily="34" charset="0"/>
                <a:cs typeface="Arial" panose="020B0604020202020204" pitchFamily="34" charset="0"/>
              </a:rPr>
              <a:t>Se </a:t>
            </a:r>
            <a:r>
              <a:rPr lang="es-CO" b="1" dirty="0" smtClean="0">
                <a:solidFill>
                  <a:schemeClr val="tx1"/>
                </a:solidFill>
                <a:latin typeface="Arial" panose="020B0604020202020204" pitchFamily="34" charset="0"/>
                <a:cs typeface="Arial" panose="020B0604020202020204" pitchFamily="34" charset="0"/>
              </a:rPr>
              <a:t>aprobaron 83 proposiciones así</a:t>
            </a:r>
            <a:r>
              <a:rPr lang="es-CO" dirty="0" smtClean="0">
                <a:solidFill>
                  <a:schemeClr val="tx1"/>
                </a:solidFill>
                <a:latin typeface="Arial" panose="020B0604020202020204" pitchFamily="34" charset="0"/>
                <a:cs typeface="Arial" panose="020B0604020202020204" pitchFamily="34" charset="0"/>
              </a:rPr>
              <a:t>: </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25</a:t>
            </a:r>
            <a:r>
              <a:rPr lang="es-CO" dirty="0" smtClean="0">
                <a:solidFill>
                  <a:schemeClr val="tx1"/>
                </a:solidFill>
                <a:latin typeface="Arial" panose="020B0604020202020204" pitchFamily="34" charset="0"/>
                <a:cs typeface="Arial" panose="020B0604020202020204" pitchFamily="34" charset="0"/>
              </a:rPr>
              <a:t> Proposiciones  de citaciones, que derivaron en </a:t>
            </a:r>
            <a:r>
              <a:rPr lang="es-CO" b="1" dirty="0" smtClean="0">
                <a:solidFill>
                  <a:schemeClr val="tx1"/>
                </a:solidFill>
                <a:latin typeface="Arial" panose="020B0604020202020204" pitchFamily="34" charset="0"/>
                <a:cs typeface="Arial" panose="020B0604020202020204" pitchFamily="34" charset="0"/>
              </a:rPr>
              <a:t>50 citaciones y 17 invitaciones</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05</a:t>
            </a:r>
            <a:r>
              <a:rPr lang="es-CO" dirty="0" smtClean="0">
                <a:solidFill>
                  <a:schemeClr val="tx1"/>
                </a:solidFill>
                <a:latin typeface="Arial" panose="020B0604020202020204" pitchFamily="34" charset="0"/>
                <a:cs typeface="Arial" panose="020B0604020202020204" pitchFamily="34" charset="0"/>
              </a:rPr>
              <a:t> Proposición de Convocatorias: (entrevista personero- elección secretario- conformación </a:t>
            </a:r>
            <a:r>
              <a:rPr lang="es-CO" dirty="0">
                <a:latin typeface="Arial" panose="020B0604020202020204" pitchFamily="34" charset="0"/>
                <a:cs typeface="Arial" panose="020B0604020202020204" pitchFamily="34" charset="0"/>
              </a:rPr>
              <a:t>comisiones-</a:t>
            </a:r>
            <a:r>
              <a:rPr lang="es-CO" dirty="0">
                <a:solidFill>
                  <a:schemeClr val="tx1"/>
                </a:solidFill>
                <a:latin typeface="Arial" panose="020B0604020202020204" pitchFamily="34" charset="0"/>
                <a:cs typeface="Arial" panose="020B0604020202020204" pitchFamily="34" charset="0"/>
              </a:rPr>
              <a:t>elección</a:t>
            </a:r>
            <a:r>
              <a:rPr lang="es-CO" dirty="0" smtClean="0">
                <a:solidFill>
                  <a:schemeClr val="tx1"/>
                </a:solidFill>
                <a:latin typeface="Arial" panose="020B0604020202020204" pitchFamily="34" charset="0"/>
                <a:cs typeface="Arial" panose="020B0604020202020204" pitchFamily="34" charset="0"/>
              </a:rPr>
              <a:t> contralor y elección mesa directiva).</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02</a:t>
            </a:r>
            <a:r>
              <a:rPr lang="es-CO" dirty="0" smtClean="0">
                <a:solidFill>
                  <a:schemeClr val="tx1"/>
                </a:solidFill>
                <a:latin typeface="Arial" panose="020B0604020202020204" pitchFamily="34" charset="0"/>
                <a:cs typeface="Arial" panose="020B0604020202020204" pitchFamily="34" charset="0"/>
              </a:rPr>
              <a:t> Proposición de Creación de comisión accidental (Servicio de aseo / Aumento de pie de fuerza)</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03</a:t>
            </a:r>
            <a:r>
              <a:rPr lang="es-CO" dirty="0" smtClean="0">
                <a:solidFill>
                  <a:schemeClr val="tx1"/>
                </a:solidFill>
                <a:latin typeface="Arial" panose="020B0604020202020204" pitchFamily="34" charset="0"/>
                <a:cs typeface="Arial" panose="020B0604020202020204" pitchFamily="34" charset="0"/>
              </a:rPr>
              <a:t> Proposiciones para prorroga de sesiones ordinarias</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05</a:t>
            </a:r>
            <a:r>
              <a:rPr lang="es-CO" dirty="0" smtClean="0">
                <a:solidFill>
                  <a:schemeClr val="tx1"/>
                </a:solidFill>
                <a:latin typeface="Arial" panose="020B0604020202020204" pitchFamily="34" charset="0"/>
                <a:cs typeface="Arial" panose="020B0604020202020204" pitchFamily="34" charset="0"/>
              </a:rPr>
              <a:t> Proposición referente a solicitudes</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01 </a:t>
            </a:r>
            <a:r>
              <a:rPr lang="es-CO" dirty="0" smtClean="0">
                <a:solidFill>
                  <a:schemeClr val="tx1"/>
                </a:solidFill>
                <a:latin typeface="Arial" panose="020B0604020202020204" pitchFamily="34" charset="0"/>
                <a:cs typeface="Arial" panose="020B0604020202020204" pitchFamily="34" charset="0"/>
              </a:rPr>
              <a:t>Proposición de encargo temporal de contralor.</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03</a:t>
            </a:r>
            <a:r>
              <a:rPr lang="es-CO" dirty="0" smtClean="0">
                <a:solidFill>
                  <a:schemeClr val="tx1"/>
                </a:solidFill>
                <a:latin typeface="Arial" panose="020B0604020202020204" pitchFamily="34" charset="0"/>
                <a:cs typeface="Arial" panose="020B0604020202020204" pitchFamily="34" charset="0"/>
              </a:rPr>
              <a:t> Proposición de metodología de participación ciudadana</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01</a:t>
            </a:r>
            <a:r>
              <a:rPr lang="es-CO" dirty="0" smtClean="0">
                <a:solidFill>
                  <a:schemeClr val="tx1"/>
                </a:solidFill>
                <a:latin typeface="Arial" panose="020B0604020202020204" pitchFamily="34" charset="0"/>
                <a:cs typeface="Arial" panose="020B0604020202020204" pitchFamily="34" charset="0"/>
              </a:rPr>
              <a:t> Proposición referente  de aviso sesión permanente</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01</a:t>
            </a:r>
            <a:r>
              <a:rPr lang="es-CO" dirty="0" smtClean="0">
                <a:solidFill>
                  <a:schemeClr val="tx1"/>
                </a:solidFill>
                <a:latin typeface="Arial" panose="020B0604020202020204" pitchFamily="34" charset="0"/>
                <a:cs typeface="Arial" panose="020B0604020202020204" pitchFamily="34" charset="0"/>
              </a:rPr>
              <a:t> Proposición  referente a estrategia de comunicación</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02</a:t>
            </a:r>
            <a:r>
              <a:rPr lang="es-CO" dirty="0" smtClean="0">
                <a:solidFill>
                  <a:schemeClr val="tx1"/>
                </a:solidFill>
                <a:latin typeface="Arial" panose="020B0604020202020204" pitchFamily="34" charset="0"/>
                <a:cs typeface="Arial" panose="020B0604020202020204" pitchFamily="34" charset="0"/>
              </a:rPr>
              <a:t> Proposición para realización de sesión especial COVID-19</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01</a:t>
            </a:r>
            <a:r>
              <a:rPr lang="es-CO" dirty="0" smtClean="0">
                <a:solidFill>
                  <a:schemeClr val="tx1"/>
                </a:solidFill>
                <a:latin typeface="Arial" panose="020B0604020202020204" pitchFamily="34" charset="0"/>
                <a:cs typeface="Arial" panose="020B0604020202020204" pitchFamily="34" charset="0"/>
              </a:rPr>
              <a:t> Proposición autorización mesa directiva, convocatoria secretaria general del concejo</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01</a:t>
            </a:r>
            <a:r>
              <a:rPr lang="es-CO" dirty="0" smtClean="0">
                <a:solidFill>
                  <a:schemeClr val="tx1"/>
                </a:solidFill>
                <a:latin typeface="Arial" panose="020B0604020202020204" pitchFamily="34" charset="0"/>
                <a:cs typeface="Arial" panose="020B0604020202020204" pitchFamily="34" charset="0"/>
              </a:rPr>
              <a:t> Proposición realización Cabildo Abierto sobre  modificación PBOT</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30</a:t>
            </a:r>
            <a:r>
              <a:rPr lang="es-CO" dirty="0" smtClean="0">
                <a:solidFill>
                  <a:schemeClr val="tx1"/>
                </a:solidFill>
                <a:latin typeface="Arial" panose="020B0604020202020204" pitchFamily="34" charset="0"/>
                <a:cs typeface="Arial" panose="020B0604020202020204" pitchFamily="34" charset="0"/>
              </a:rPr>
              <a:t> Proposiciones referente a cambio de horario para las sesiones ordinarias.</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01</a:t>
            </a:r>
            <a:r>
              <a:rPr lang="es-CO" dirty="0" smtClean="0">
                <a:solidFill>
                  <a:schemeClr val="tx1"/>
                </a:solidFill>
                <a:latin typeface="Arial" panose="020B0604020202020204" pitchFamily="34" charset="0"/>
                <a:cs typeface="Arial" panose="020B0604020202020204" pitchFamily="34" charset="0"/>
              </a:rPr>
              <a:t> Proposición  realización de caminata rechazo “ABUSO INFANTIL”</a:t>
            </a:r>
          </a:p>
          <a:p>
            <a:pPr algn="just">
              <a:buFont typeface="Wingdings" panose="05000000000000000000" pitchFamily="2" charset="2"/>
              <a:buChar char="Ø"/>
            </a:pPr>
            <a:r>
              <a:rPr lang="es-CO" b="1" dirty="0" smtClean="0">
                <a:solidFill>
                  <a:schemeClr val="tx1"/>
                </a:solidFill>
                <a:latin typeface="Arial" panose="020B0604020202020204" pitchFamily="34" charset="0"/>
                <a:cs typeface="Arial" panose="020B0604020202020204" pitchFamily="34" charset="0"/>
              </a:rPr>
              <a:t>02</a:t>
            </a:r>
            <a:r>
              <a:rPr lang="es-CO" dirty="0" smtClean="0">
                <a:solidFill>
                  <a:schemeClr val="tx1"/>
                </a:solidFill>
                <a:latin typeface="Arial" panose="020B0604020202020204" pitchFamily="34" charset="0"/>
                <a:cs typeface="Arial" panose="020B0604020202020204" pitchFamily="34" charset="0"/>
              </a:rPr>
              <a:t> Proposición  respaldo y  sugerencias a la administración en tema de INVASIONES. </a:t>
            </a:r>
          </a:p>
          <a:p>
            <a:pPr algn="just">
              <a:buFont typeface="Wingdings" panose="05000000000000000000" pitchFamily="2" charset="2"/>
              <a:buChar char="Ø"/>
            </a:pPr>
            <a:endParaRPr lang="es-CO" dirty="0" smtClean="0">
              <a:solidFill>
                <a:schemeClr val="tx1"/>
              </a:solidFill>
              <a:latin typeface="Arial" panose="020B0604020202020204" pitchFamily="34" charset="0"/>
              <a:cs typeface="Arial" panose="020B0604020202020204" pitchFamily="34" charset="0"/>
            </a:endParaRPr>
          </a:p>
          <a:p>
            <a:pPr marL="0" indent="0" algn="just">
              <a:buNone/>
            </a:pPr>
            <a:endParaRPr lang="es-CO" b="1" dirty="0" smtClean="0">
              <a:solidFill>
                <a:schemeClr val="accent5">
                  <a:lumMod val="75000"/>
                </a:schemeClr>
              </a:solidFill>
              <a:latin typeface="Arial" panose="020B0604020202020204" pitchFamily="34" charset="0"/>
              <a:cs typeface="Arial" panose="020B0604020202020204" pitchFamily="34" charset="0"/>
            </a:endParaRPr>
          </a:p>
        </p:txBody>
      </p:sp>
      <p:pic>
        <p:nvPicPr>
          <p:cNvPr id="4" name="Imagen 3"/>
          <p:cNvPicPr/>
          <p:nvPr/>
        </p:nvPicPr>
        <p:blipFill>
          <a:blip r:embed="rId2"/>
          <a:srcRect/>
          <a:stretch>
            <a:fillRect/>
          </a:stretch>
        </p:blipFill>
        <p:spPr bwMode="auto">
          <a:xfrm>
            <a:off x="10205544" y="411052"/>
            <a:ext cx="1198178" cy="1281113"/>
          </a:xfrm>
          <a:prstGeom prst="rect">
            <a:avLst/>
          </a:prstGeom>
          <a:noFill/>
          <a:ln w="9525">
            <a:noFill/>
            <a:miter lim="800000"/>
            <a:headEnd/>
            <a:tailEnd/>
          </a:ln>
        </p:spPr>
      </p:pic>
    </p:spTree>
    <p:extLst>
      <p:ext uri="{BB962C8B-B14F-4D97-AF65-F5344CB8AC3E}">
        <p14:creationId xmlns:p14="http://schemas.microsoft.com/office/powerpoint/2010/main" val="41074640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77119"/>
            <a:ext cx="8863273" cy="1465242"/>
          </a:xfrm>
        </p:spPr>
        <p:txBody>
          <a:bodyPr>
            <a:normAutofit fontScale="90000"/>
          </a:bodyPr>
          <a:lstStyle/>
          <a:p>
            <a:pPr algn="ctr"/>
            <a:r>
              <a:rPr lang="es-CO" sz="3200" b="1" u="sng" dirty="0" smtClean="0">
                <a:solidFill>
                  <a:schemeClr val="accent1">
                    <a:lumMod val="50000"/>
                  </a:schemeClr>
                </a:solidFill>
                <a:latin typeface="Arial" panose="020B0604020202020204" pitchFamily="34" charset="0"/>
                <a:cs typeface="Arial" panose="020B0604020202020204" pitchFamily="34" charset="0"/>
              </a:rPr>
              <a:t>Citaciones a los Jefes y Secretarios de despacho </a:t>
            </a:r>
            <a:r>
              <a:rPr lang="es-CO" u="sng" dirty="0" smtClean="0">
                <a:solidFill>
                  <a:schemeClr val="accent1">
                    <a:lumMod val="50000"/>
                  </a:schemeClr>
                </a:solidFill>
                <a:latin typeface="Arial" panose="020B0604020202020204" pitchFamily="34" charset="0"/>
                <a:cs typeface="Arial" panose="020B0604020202020204" pitchFamily="34" charset="0"/>
                <a:sym typeface="Wingdings" panose="05000000000000000000" pitchFamily="2" charset="2"/>
              </a:rPr>
              <a:t>(</a:t>
            </a:r>
            <a:r>
              <a:rPr lang="es-CO" sz="2200" u="sng" dirty="0" smtClean="0">
                <a:solidFill>
                  <a:schemeClr val="tx1"/>
                </a:solidFill>
                <a:latin typeface="Arial" panose="020B0604020202020204" pitchFamily="34" charset="0"/>
                <a:cs typeface="Arial" panose="020B0604020202020204" pitchFamily="34" charset="0"/>
                <a:sym typeface="Wingdings" panose="05000000000000000000" pitchFamily="2" charset="2"/>
              </a:rPr>
              <a:t>Proposición No.37 de mayo de 2020-Plan de Desarrollo-Creemos en Yumbo 2020-2023</a:t>
            </a:r>
            <a:r>
              <a:rPr lang="es-CO" u="sng" dirty="0" smtClean="0">
                <a:solidFill>
                  <a:schemeClr val="accent1">
                    <a:lumMod val="50000"/>
                  </a:schemeClr>
                </a:solidFill>
                <a:latin typeface="Arial" panose="020B0604020202020204" pitchFamily="34" charset="0"/>
                <a:cs typeface="Arial" panose="020B0604020202020204" pitchFamily="34" charset="0"/>
                <a:sym typeface="Wingdings" panose="05000000000000000000" pitchFamily="2" charset="2"/>
              </a:rPr>
              <a:t>)</a:t>
            </a:r>
            <a:endParaRPr lang="es-CO" u="sng" dirty="0">
              <a:solidFill>
                <a:schemeClr val="accent1">
                  <a:lumMod val="50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77334" y="1542361"/>
            <a:ext cx="9307494" cy="5221996"/>
          </a:xfrm>
        </p:spPr>
        <p:txBody>
          <a:bodyPr>
            <a:normAutofit fontScale="92500" lnSpcReduction="20000"/>
          </a:bodyPr>
          <a:lstStyle/>
          <a:p>
            <a:pPr marL="0" indent="0">
              <a:buNone/>
            </a:pPr>
            <a:r>
              <a:rPr lang="es-CO" dirty="0" smtClean="0">
                <a:solidFill>
                  <a:schemeClr val="tx1"/>
                </a:solidFill>
              </a:rPr>
              <a:t>1.- </a:t>
            </a:r>
            <a:r>
              <a:rPr lang="es-CO" sz="1700" dirty="0" smtClean="0">
                <a:solidFill>
                  <a:schemeClr val="tx1"/>
                </a:solidFill>
                <a:latin typeface="Arial" panose="020B0604020202020204" pitchFamily="34" charset="0"/>
                <a:cs typeface="Arial" panose="020B0604020202020204" pitchFamily="34" charset="0"/>
              </a:rPr>
              <a:t>Planeación Municipal                                                                 </a:t>
            </a:r>
          </a:p>
          <a:p>
            <a:pPr marL="0" lvl="0" indent="0">
              <a:buClr>
                <a:srgbClr val="90C226"/>
              </a:buClr>
              <a:buNone/>
            </a:pPr>
            <a:r>
              <a:rPr lang="es-CO" sz="1700" dirty="0" smtClean="0">
                <a:solidFill>
                  <a:schemeClr val="tx1"/>
                </a:solidFill>
                <a:latin typeface="Arial" panose="020B0604020202020204" pitchFamily="34" charset="0"/>
                <a:cs typeface="Arial" panose="020B0604020202020204" pitchFamily="34" charset="0"/>
              </a:rPr>
              <a:t>2</a:t>
            </a:r>
            <a:r>
              <a:rPr lang="es-CO" sz="1700" dirty="0" smtClean="0">
                <a:solidFill>
                  <a:schemeClr val="tx1"/>
                </a:solidFill>
                <a:latin typeface="Arial" panose="020B0604020202020204" pitchFamily="34" charset="0"/>
                <a:cs typeface="Arial" panose="020B0604020202020204" pitchFamily="34" charset="0"/>
              </a:rPr>
              <a:t>.- Sec.Hacienda</a:t>
            </a:r>
          </a:p>
          <a:p>
            <a:pPr marL="0" indent="0">
              <a:buNone/>
            </a:pPr>
            <a:r>
              <a:rPr lang="es-CO" sz="1700" dirty="0" smtClean="0">
                <a:solidFill>
                  <a:schemeClr val="tx1"/>
                </a:solidFill>
                <a:latin typeface="Arial" panose="020B0604020202020204" pitchFamily="34" charset="0"/>
                <a:cs typeface="Arial" panose="020B0604020202020204" pitchFamily="34" charset="0"/>
              </a:rPr>
              <a:t>3.- Sec. Infraestructura</a:t>
            </a:r>
          </a:p>
          <a:p>
            <a:pPr marL="0" indent="0">
              <a:buNone/>
            </a:pPr>
            <a:r>
              <a:rPr lang="es-CO" sz="1700" dirty="0" smtClean="0">
                <a:solidFill>
                  <a:schemeClr val="tx1"/>
                </a:solidFill>
                <a:latin typeface="Arial" panose="020B0604020202020204" pitchFamily="34" charset="0"/>
                <a:cs typeface="Arial" panose="020B0604020202020204" pitchFamily="34" charset="0"/>
              </a:rPr>
              <a:t>4</a:t>
            </a:r>
            <a:r>
              <a:rPr lang="es-CO" sz="1700" dirty="0">
                <a:solidFill>
                  <a:schemeClr val="tx1"/>
                </a:solidFill>
                <a:latin typeface="Arial" panose="020B0604020202020204" pitchFamily="34" charset="0"/>
                <a:cs typeface="Arial" panose="020B0604020202020204" pitchFamily="34" charset="0"/>
              </a:rPr>
              <a:t>.- </a:t>
            </a:r>
            <a:r>
              <a:rPr lang="es-CO" sz="1700" dirty="0" smtClean="0">
                <a:solidFill>
                  <a:schemeClr val="tx1"/>
                </a:solidFill>
                <a:latin typeface="Arial" panose="020B0604020202020204" pitchFamily="34" charset="0"/>
                <a:cs typeface="Arial" panose="020B0604020202020204" pitchFamily="34" charset="0"/>
              </a:rPr>
              <a:t>Sec. Paz y  Convivencia</a:t>
            </a:r>
            <a:endParaRPr lang="es-CO" sz="1700" dirty="0">
              <a:solidFill>
                <a:schemeClr val="tx1"/>
              </a:solidFill>
              <a:latin typeface="Arial" panose="020B0604020202020204" pitchFamily="34" charset="0"/>
              <a:cs typeface="Arial" panose="020B0604020202020204" pitchFamily="34" charset="0"/>
            </a:endParaRPr>
          </a:p>
          <a:p>
            <a:pPr marL="0" indent="0">
              <a:buNone/>
            </a:pPr>
            <a:r>
              <a:rPr lang="es-CO" sz="1700" dirty="0">
                <a:solidFill>
                  <a:schemeClr val="tx1"/>
                </a:solidFill>
                <a:latin typeface="Arial" panose="020B0604020202020204" pitchFamily="34" charset="0"/>
                <a:cs typeface="Arial" panose="020B0604020202020204" pitchFamily="34" charset="0"/>
              </a:rPr>
              <a:t>5.- </a:t>
            </a:r>
            <a:r>
              <a:rPr lang="es-CO" sz="1700" dirty="0" smtClean="0">
                <a:solidFill>
                  <a:schemeClr val="tx1"/>
                </a:solidFill>
                <a:latin typeface="Arial" panose="020B0604020202020204" pitchFamily="34" charset="0"/>
                <a:cs typeface="Arial" panose="020B0604020202020204" pitchFamily="34" charset="0"/>
              </a:rPr>
              <a:t>Sec. Bienestar Social</a:t>
            </a:r>
            <a:endParaRPr lang="es-CO" sz="1700" dirty="0">
              <a:solidFill>
                <a:schemeClr val="tx1"/>
              </a:solidFill>
              <a:latin typeface="Arial" panose="020B0604020202020204" pitchFamily="34" charset="0"/>
              <a:cs typeface="Arial" panose="020B0604020202020204" pitchFamily="34" charset="0"/>
            </a:endParaRPr>
          </a:p>
          <a:p>
            <a:pPr marL="0" indent="0">
              <a:buNone/>
            </a:pPr>
            <a:r>
              <a:rPr lang="es-CO" sz="1700" dirty="0" smtClean="0">
                <a:solidFill>
                  <a:schemeClr val="tx1"/>
                </a:solidFill>
                <a:latin typeface="Arial" panose="020B0604020202020204" pitchFamily="34" charset="0"/>
                <a:cs typeface="Arial" panose="020B0604020202020204" pitchFamily="34" charset="0"/>
              </a:rPr>
              <a:t>6.- Sec. </a:t>
            </a:r>
            <a:r>
              <a:rPr lang="es-CO" sz="1700" dirty="0">
                <a:solidFill>
                  <a:schemeClr val="tx1"/>
                </a:solidFill>
                <a:latin typeface="Arial" panose="020B0604020202020204" pitchFamily="34" charset="0"/>
                <a:cs typeface="Arial" panose="020B0604020202020204" pitchFamily="34" charset="0"/>
              </a:rPr>
              <a:t>d</a:t>
            </a:r>
            <a:r>
              <a:rPr lang="es-CO" sz="1700" dirty="0" smtClean="0">
                <a:solidFill>
                  <a:schemeClr val="tx1"/>
                </a:solidFill>
                <a:latin typeface="Arial" panose="020B0604020202020204" pitchFamily="34" charset="0"/>
                <a:cs typeface="Arial" panose="020B0604020202020204" pitchFamily="34" charset="0"/>
              </a:rPr>
              <a:t>e Salud                                                                               </a:t>
            </a:r>
          </a:p>
          <a:p>
            <a:pPr marL="0" lvl="0" indent="0">
              <a:buClr>
                <a:srgbClr val="90C226"/>
              </a:buClr>
              <a:buNone/>
            </a:pPr>
            <a:r>
              <a:rPr lang="es-CO" sz="1700" dirty="0" smtClean="0">
                <a:solidFill>
                  <a:schemeClr val="tx1"/>
                </a:solidFill>
                <a:latin typeface="Arial" panose="020B0604020202020204" pitchFamily="34" charset="0"/>
                <a:cs typeface="Arial" panose="020B0604020202020204" pitchFamily="34" charset="0"/>
              </a:rPr>
              <a:t>7.- Sec. Gestión Humana</a:t>
            </a:r>
          </a:p>
          <a:p>
            <a:pPr marL="0" indent="0">
              <a:buNone/>
            </a:pPr>
            <a:r>
              <a:rPr lang="es-CO" sz="1700" dirty="0" smtClean="0">
                <a:solidFill>
                  <a:schemeClr val="tx1"/>
                </a:solidFill>
                <a:latin typeface="Arial" panose="020B0604020202020204" pitchFamily="34" charset="0"/>
                <a:cs typeface="Arial" panose="020B0604020202020204" pitchFamily="34" charset="0"/>
              </a:rPr>
              <a:t>8</a:t>
            </a:r>
            <a:r>
              <a:rPr lang="es-CO" sz="1700" dirty="0">
                <a:solidFill>
                  <a:schemeClr val="tx1"/>
                </a:solidFill>
                <a:latin typeface="Arial" panose="020B0604020202020204" pitchFamily="34" charset="0"/>
                <a:cs typeface="Arial" panose="020B0604020202020204" pitchFamily="34" charset="0"/>
              </a:rPr>
              <a:t>.- </a:t>
            </a:r>
            <a:r>
              <a:rPr lang="es-CO" sz="1700" dirty="0" smtClean="0">
                <a:solidFill>
                  <a:schemeClr val="tx1"/>
                </a:solidFill>
                <a:latin typeface="Arial" panose="020B0604020202020204" pitchFamily="34" charset="0"/>
                <a:cs typeface="Arial" panose="020B0604020202020204" pitchFamily="34" charset="0"/>
              </a:rPr>
              <a:t>Sec. De Educación</a:t>
            </a:r>
            <a:endParaRPr lang="es-CO" sz="1700" dirty="0">
              <a:solidFill>
                <a:schemeClr val="tx1"/>
              </a:solidFill>
              <a:latin typeface="Arial" panose="020B0604020202020204" pitchFamily="34" charset="0"/>
              <a:cs typeface="Arial" panose="020B0604020202020204" pitchFamily="34" charset="0"/>
            </a:endParaRPr>
          </a:p>
          <a:p>
            <a:pPr marL="0" indent="0">
              <a:buNone/>
            </a:pPr>
            <a:r>
              <a:rPr lang="es-CO" sz="1700" dirty="0">
                <a:solidFill>
                  <a:schemeClr val="tx1"/>
                </a:solidFill>
                <a:latin typeface="Arial" panose="020B0604020202020204" pitchFamily="34" charset="0"/>
                <a:cs typeface="Arial" panose="020B0604020202020204" pitchFamily="34" charset="0"/>
              </a:rPr>
              <a:t>9.- </a:t>
            </a:r>
            <a:r>
              <a:rPr lang="es-CO" sz="1700" dirty="0" smtClean="0">
                <a:solidFill>
                  <a:schemeClr val="tx1"/>
                </a:solidFill>
                <a:latin typeface="Arial" panose="020B0604020202020204" pitchFamily="34" charset="0"/>
                <a:cs typeface="Arial" panose="020B0604020202020204" pitchFamily="34" charset="0"/>
              </a:rPr>
              <a:t>Sec. De Transito</a:t>
            </a:r>
            <a:endParaRPr lang="es-CO" sz="1700" dirty="0">
              <a:solidFill>
                <a:schemeClr val="tx1"/>
              </a:solidFill>
              <a:latin typeface="Arial" panose="020B0604020202020204" pitchFamily="34" charset="0"/>
              <a:cs typeface="Arial" panose="020B0604020202020204" pitchFamily="34" charset="0"/>
            </a:endParaRPr>
          </a:p>
          <a:p>
            <a:pPr marL="0" indent="0">
              <a:buNone/>
            </a:pPr>
            <a:r>
              <a:rPr lang="es-CO" sz="1700" dirty="0">
                <a:solidFill>
                  <a:schemeClr val="tx1"/>
                </a:solidFill>
                <a:latin typeface="Arial" panose="020B0604020202020204" pitchFamily="34" charset="0"/>
                <a:cs typeface="Arial" panose="020B0604020202020204" pitchFamily="34" charset="0"/>
              </a:rPr>
              <a:t>10.- </a:t>
            </a:r>
            <a:r>
              <a:rPr lang="es-CO" sz="1700" dirty="0" smtClean="0">
                <a:solidFill>
                  <a:schemeClr val="tx1"/>
                </a:solidFill>
                <a:latin typeface="Arial" panose="020B0604020202020204" pitchFamily="34" charset="0"/>
                <a:cs typeface="Arial" panose="020B0604020202020204" pitchFamily="34" charset="0"/>
              </a:rPr>
              <a:t>Gerente-IMCY </a:t>
            </a:r>
          </a:p>
          <a:p>
            <a:pPr marL="0" indent="0">
              <a:buNone/>
            </a:pPr>
            <a:r>
              <a:rPr lang="es-CO" sz="1700" dirty="0" smtClean="0">
                <a:solidFill>
                  <a:schemeClr val="tx1"/>
                </a:solidFill>
                <a:latin typeface="Arial" panose="020B0604020202020204" pitchFamily="34" charset="0"/>
                <a:cs typeface="Arial" panose="020B0604020202020204" pitchFamily="34" charset="0"/>
              </a:rPr>
              <a:t>11.-IMDERTY</a:t>
            </a:r>
          </a:p>
          <a:p>
            <a:pPr marL="0" indent="0">
              <a:buNone/>
            </a:pPr>
            <a:r>
              <a:rPr lang="es-CO" sz="1700" dirty="0" smtClean="0">
                <a:solidFill>
                  <a:schemeClr val="tx1"/>
                </a:solidFill>
                <a:latin typeface="Arial" panose="020B0604020202020204" pitchFamily="34" charset="0"/>
                <a:cs typeface="Arial" panose="020B0604020202020204" pitchFamily="34" charset="0"/>
              </a:rPr>
              <a:t>12.- IMVIYUMBO</a:t>
            </a:r>
          </a:p>
          <a:p>
            <a:pPr marL="0" indent="0">
              <a:buNone/>
            </a:pPr>
            <a:r>
              <a:rPr lang="es-CO" sz="1700" dirty="0" smtClean="0">
                <a:solidFill>
                  <a:schemeClr val="tx1"/>
                </a:solidFill>
                <a:latin typeface="Arial" panose="020B0604020202020204" pitchFamily="34" charset="0"/>
                <a:cs typeface="Arial" panose="020B0604020202020204" pitchFamily="34" charset="0"/>
              </a:rPr>
              <a:t>13.- IMETY</a:t>
            </a:r>
          </a:p>
          <a:p>
            <a:pPr marL="0" indent="0">
              <a:buNone/>
            </a:pPr>
            <a:r>
              <a:rPr lang="es-CO" sz="1700" dirty="0" smtClean="0">
                <a:solidFill>
                  <a:schemeClr val="tx1"/>
                </a:solidFill>
                <a:latin typeface="Arial" panose="020B0604020202020204" pitchFamily="34" charset="0"/>
                <a:cs typeface="Arial" panose="020B0604020202020204" pitchFamily="34" charset="0"/>
              </a:rPr>
              <a:t>14.- ESPY</a:t>
            </a:r>
          </a:p>
          <a:p>
            <a:pPr marL="0" indent="0">
              <a:buNone/>
            </a:pPr>
            <a:r>
              <a:rPr lang="es-CO" sz="1700" dirty="0" smtClean="0">
                <a:solidFill>
                  <a:schemeClr val="tx1"/>
                </a:solidFill>
                <a:latin typeface="Arial" panose="020B0604020202020204" pitchFamily="34" charset="0"/>
                <a:cs typeface="Arial" panose="020B0604020202020204" pitchFamily="34" charset="0"/>
              </a:rPr>
              <a:t>15.- Sec. Jurídico</a:t>
            </a:r>
          </a:p>
          <a:p>
            <a:pPr marL="0" indent="0">
              <a:buNone/>
            </a:pPr>
            <a:r>
              <a:rPr lang="es-CO" sz="1700" dirty="0" smtClean="0">
                <a:solidFill>
                  <a:schemeClr val="tx1"/>
                </a:solidFill>
                <a:latin typeface="Arial" panose="020B0604020202020204" pitchFamily="34" charset="0"/>
                <a:cs typeface="Arial" panose="020B0604020202020204" pitchFamily="34" charset="0"/>
              </a:rPr>
              <a:t>16.- Oficina de Control Disciplinario</a:t>
            </a:r>
          </a:p>
          <a:p>
            <a:pPr marL="0" indent="0">
              <a:buNone/>
            </a:pPr>
            <a:endParaRPr lang="es-CO" sz="1700" dirty="0">
              <a:solidFill>
                <a:schemeClr val="tx1"/>
              </a:solidFill>
              <a:latin typeface="Arial" panose="020B0604020202020204" pitchFamily="34" charset="0"/>
              <a:cs typeface="Arial" panose="020B0604020202020204" pitchFamily="34" charset="0"/>
            </a:endParaRPr>
          </a:p>
        </p:txBody>
      </p:sp>
      <p:pic>
        <p:nvPicPr>
          <p:cNvPr id="4" name="Imagen 3"/>
          <p:cNvPicPr/>
          <p:nvPr/>
        </p:nvPicPr>
        <p:blipFill>
          <a:blip r:embed="rId2"/>
          <a:srcRect/>
          <a:stretch>
            <a:fillRect/>
          </a:stretch>
        </p:blipFill>
        <p:spPr bwMode="auto">
          <a:xfrm>
            <a:off x="9984828" y="509752"/>
            <a:ext cx="1198178" cy="1281113"/>
          </a:xfrm>
          <a:prstGeom prst="rect">
            <a:avLst/>
          </a:prstGeom>
          <a:noFill/>
          <a:ln w="9525">
            <a:noFill/>
            <a:miter lim="800000"/>
            <a:headEnd/>
            <a:tailEnd/>
          </a:ln>
        </p:spPr>
      </p:pic>
    </p:spTree>
    <p:extLst>
      <p:ext uri="{BB962C8B-B14F-4D97-AF65-F5344CB8AC3E}">
        <p14:creationId xmlns:p14="http://schemas.microsoft.com/office/powerpoint/2010/main" val="3339651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411052"/>
            <a:ext cx="8596668" cy="808148"/>
          </a:xfrm>
        </p:spPr>
        <p:txBody>
          <a:bodyPr>
            <a:normAutofit fontScale="90000"/>
          </a:bodyPr>
          <a:lstStyle/>
          <a:p>
            <a:r>
              <a:rPr lang="es-CO" sz="4800" b="1" u="sng" dirty="0">
                <a:solidFill>
                  <a:srgbClr val="54A021">
                    <a:lumMod val="75000"/>
                  </a:srgbClr>
                </a:solidFill>
                <a:latin typeface="Algerian" panose="04020705040A02060702" pitchFamily="82" charset="0"/>
                <a:cs typeface="Arial" panose="020B0604020202020204" pitchFamily="34" charset="0"/>
              </a:rPr>
              <a:t>CONCEJO MUNICIPAL DE YUMBO</a:t>
            </a:r>
            <a:endParaRPr lang="es-CO" u="sng" dirty="0"/>
          </a:p>
        </p:txBody>
      </p:sp>
      <p:sp>
        <p:nvSpPr>
          <p:cNvPr id="3" name="Marcador de contenido 2"/>
          <p:cNvSpPr>
            <a:spLocks noGrp="1"/>
          </p:cNvSpPr>
          <p:nvPr>
            <p:ph idx="1"/>
          </p:nvPr>
        </p:nvSpPr>
        <p:spPr>
          <a:xfrm>
            <a:off x="677334" y="1555531"/>
            <a:ext cx="9028526" cy="4966455"/>
          </a:xfrm>
        </p:spPr>
        <p:txBody>
          <a:bodyPr/>
          <a:lstStyle/>
          <a:p>
            <a:pPr marL="0" indent="0">
              <a:buNone/>
            </a:pPr>
            <a:endParaRPr lang="es-CO" dirty="0" smtClean="0"/>
          </a:p>
          <a:p>
            <a:pPr marL="0" indent="0" algn="ctr">
              <a:buNone/>
            </a:pPr>
            <a:r>
              <a:rPr lang="es-CO" b="1" dirty="0">
                <a:latin typeface="Arial" panose="020B0604020202020204" pitchFamily="34" charset="0"/>
                <a:cs typeface="Arial" panose="020B0604020202020204" pitchFamily="34" charset="0"/>
              </a:rPr>
              <a:t>Las Audiencias Públicas de Rendición de Cuentas a la Ciudadanía fueron</a:t>
            </a:r>
          </a:p>
          <a:p>
            <a:pPr marL="0" indent="0" algn="ctr">
              <a:buNone/>
            </a:pPr>
            <a:r>
              <a:rPr lang="es-CO" b="1" dirty="0">
                <a:latin typeface="Arial" panose="020B0604020202020204" pitchFamily="34" charset="0"/>
                <a:cs typeface="Arial" panose="020B0604020202020204" pitchFamily="34" charset="0"/>
              </a:rPr>
              <a:t>establecidas desde el año 1998 en el artículo 33 de la ley 489 de 1998.</a:t>
            </a:r>
          </a:p>
          <a:p>
            <a:pPr marL="0" indent="0" algn="ctr">
              <a:buNone/>
            </a:pPr>
            <a:endParaRPr lang="es-CO" b="1" dirty="0" smtClean="0">
              <a:solidFill>
                <a:schemeClr val="accent4">
                  <a:lumMod val="50000"/>
                </a:schemeClr>
              </a:solidFill>
              <a:latin typeface="Arial" panose="020B0604020202020204" pitchFamily="34" charset="0"/>
              <a:cs typeface="Arial" panose="020B0604020202020204" pitchFamily="34" charset="0"/>
            </a:endParaRPr>
          </a:p>
          <a:p>
            <a:pPr marL="0" indent="0" algn="ctr">
              <a:buNone/>
            </a:pPr>
            <a:r>
              <a:rPr lang="es-CO" sz="2400" b="1" dirty="0" smtClean="0">
                <a:solidFill>
                  <a:schemeClr val="tx1"/>
                </a:solidFill>
                <a:latin typeface="Arial" panose="020B0604020202020204" pitchFamily="34" charset="0"/>
                <a:cs typeface="Arial" panose="020B0604020202020204" pitchFamily="34" charset="0"/>
              </a:rPr>
              <a:t>Reglamentada parcialmente por el Decreto No.1714 de 2000 y</a:t>
            </a:r>
          </a:p>
          <a:p>
            <a:pPr marL="0" indent="0" algn="ctr">
              <a:buNone/>
            </a:pPr>
            <a:r>
              <a:rPr lang="es-CO" sz="2400" b="1" dirty="0" smtClean="0">
                <a:solidFill>
                  <a:schemeClr val="tx1"/>
                </a:solidFill>
                <a:latin typeface="Arial" panose="020B0604020202020204" pitchFamily="34" charset="0"/>
                <a:cs typeface="Arial" panose="020B0604020202020204" pitchFamily="34" charset="0"/>
              </a:rPr>
              <a:t>Modificado por el Art.78 de la Ley 1474 de 2011</a:t>
            </a:r>
            <a:endParaRPr lang="es-CO" sz="2400" b="1" dirty="0">
              <a:solidFill>
                <a:schemeClr val="tx1"/>
              </a:solidFill>
              <a:latin typeface="Arial" panose="020B0604020202020204" pitchFamily="34" charset="0"/>
              <a:cs typeface="Arial" panose="020B0604020202020204" pitchFamily="34" charset="0"/>
            </a:endParaRPr>
          </a:p>
        </p:txBody>
      </p:sp>
      <p:pic>
        <p:nvPicPr>
          <p:cNvPr id="4" name="Imagen 3"/>
          <p:cNvPicPr/>
          <p:nvPr/>
        </p:nvPicPr>
        <p:blipFill>
          <a:blip r:embed="rId2"/>
          <a:srcRect/>
          <a:stretch>
            <a:fillRect/>
          </a:stretch>
        </p:blipFill>
        <p:spPr bwMode="auto">
          <a:xfrm>
            <a:off x="10468304" y="411052"/>
            <a:ext cx="1198178" cy="1281113"/>
          </a:xfrm>
          <a:prstGeom prst="rect">
            <a:avLst/>
          </a:prstGeom>
          <a:noFill/>
          <a:ln w="9525">
            <a:noFill/>
            <a:miter lim="800000"/>
            <a:headEnd/>
            <a:tailEnd/>
          </a:ln>
        </p:spPr>
      </p:pic>
    </p:spTree>
    <p:extLst>
      <p:ext uri="{BB962C8B-B14F-4D97-AF65-F5344CB8AC3E}">
        <p14:creationId xmlns:p14="http://schemas.microsoft.com/office/powerpoint/2010/main" val="31843649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68165"/>
            <a:ext cx="9055244" cy="922505"/>
          </a:xfrm>
        </p:spPr>
        <p:txBody>
          <a:bodyPr>
            <a:normAutofit fontScale="90000"/>
          </a:bodyPr>
          <a:lstStyle/>
          <a:p>
            <a:pPr algn="ctr"/>
            <a:r>
              <a:rPr lang="es-CO" sz="3200" b="1" u="sng" dirty="0">
                <a:solidFill>
                  <a:srgbClr val="90C226">
                    <a:lumMod val="50000"/>
                  </a:srgbClr>
                </a:solidFill>
                <a:latin typeface="Arial" panose="020B0604020202020204" pitchFamily="34" charset="0"/>
                <a:cs typeface="Arial" panose="020B0604020202020204" pitchFamily="34" charset="0"/>
              </a:rPr>
              <a:t>Citaciones a los Jefes y Secretarios de despacho </a:t>
            </a:r>
            <a:r>
              <a:rPr lang="es-CO" sz="3200" u="sng" dirty="0">
                <a:solidFill>
                  <a:srgbClr val="90C226">
                    <a:lumMod val="50000"/>
                  </a:srgbClr>
                </a:solidFill>
                <a:latin typeface="Arial" panose="020B0604020202020204" pitchFamily="34" charset="0"/>
                <a:cs typeface="Arial" panose="020B0604020202020204" pitchFamily="34" charset="0"/>
                <a:sym typeface="Wingdings" panose="05000000000000000000" pitchFamily="2" charset="2"/>
              </a:rPr>
              <a:t>(</a:t>
            </a:r>
            <a:r>
              <a:rPr lang="es-CO" sz="2000" b="1" u="sng" dirty="0">
                <a:solidFill>
                  <a:schemeClr val="tx1"/>
                </a:solidFill>
                <a:latin typeface="Arial" panose="020B0604020202020204" pitchFamily="34" charset="0"/>
                <a:cs typeface="Arial" panose="020B0604020202020204" pitchFamily="34" charset="0"/>
                <a:sym typeface="Wingdings" panose="05000000000000000000" pitchFamily="2" charset="2"/>
              </a:rPr>
              <a:t>Proposición </a:t>
            </a:r>
            <a:r>
              <a:rPr lang="es-CO" sz="2000" b="1" u="sng" dirty="0" smtClean="0">
                <a:solidFill>
                  <a:schemeClr val="tx1"/>
                </a:solidFill>
                <a:latin typeface="Arial" panose="020B0604020202020204" pitchFamily="34" charset="0"/>
                <a:cs typeface="Arial" panose="020B0604020202020204" pitchFamily="34" charset="0"/>
                <a:sym typeface="Wingdings" panose="05000000000000000000" pitchFamily="2" charset="2"/>
              </a:rPr>
              <a:t>No.69 </a:t>
            </a:r>
            <a:r>
              <a:rPr lang="es-CO" sz="2000" b="1" u="sng" dirty="0">
                <a:solidFill>
                  <a:schemeClr val="tx1"/>
                </a:solidFill>
                <a:latin typeface="Arial" panose="020B0604020202020204" pitchFamily="34" charset="0"/>
                <a:cs typeface="Arial" panose="020B0604020202020204" pitchFamily="34" charset="0"/>
                <a:sym typeface="Wingdings" panose="05000000000000000000" pitchFamily="2" charset="2"/>
              </a:rPr>
              <a:t>de </a:t>
            </a:r>
            <a:r>
              <a:rPr lang="es-CO" sz="2000" b="1" u="sng" dirty="0" smtClean="0">
                <a:solidFill>
                  <a:schemeClr val="tx1"/>
                </a:solidFill>
                <a:latin typeface="Arial" panose="020B0604020202020204" pitchFamily="34" charset="0"/>
                <a:cs typeface="Arial" panose="020B0604020202020204" pitchFamily="34" charset="0"/>
                <a:sym typeface="Wingdings" panose="05000000000000000000" pitchFamily="2" charset="2"/>
              </a:rPr>
              <a:t>Octubre de 2020- Proyecto de Presupuesto-2021</a:t>
            </a:r>
            <a:r>
              <a:rPr lang="es-CO" sz="2000" u="sng" dirty="0" smtClean="0">
                <a:solidFill>
                  <a:srgbClr val="90C226">
                    <a:lumMod val="50000"/>
                  </a:srgbClr>
                </a:solidFill>
                <a:latin typeface="Arial" panose="020B0604020202020204" pitchFamily="34" charset="0"/>
                <a:cs typeface="Arial" panose="020B0604020202020204" pitchFamily="34" charset="0"/>
                <a:sym typeface="Wingdings" panose="05000000000000000000" pitchFamily="2" charset="2"/>
              </a:rPr>
              <a:t>) </a:t>
            </a:r>
            <a:endParaRPr lang="es-CO" dirty="0"/>
          </a:p>
        </p:txBody>
      </p:sp>
      <p:sp>
        <p:nvSpPr>
          <p:cNvPr id="3" name="Marcador de contenido 2"/>
          <p:cNvSpPr>
            <a:spLocks noGrp="1"/>
          </p:cNvSpPr>
          <p:nvPr>
            <p:ph idx="1"/>
          </p:nvPr>
        </p:nvSpPr>
        <p:spPr>
          <a:xfrm>
            <a:off x="677333" y="1208689"/>
            <a:ext cx="9328516" cy="5511599"/>
          </a:xfrm>
        </p:spPr>
        <p:txBody>
          <a:bodyPr>
            <a:normAutofit lnSpcReduction="10000"/>
          </a:bodyPr>
          <a:lstStyle/>
          <a:p>
            <a:pPr marL="0" indent="0">
              <a:buNone/>
            </a:pPr>
            <a:r>
              <a:rPr lang="es-CO" dirty="0" smtClean="0">
                <a:solidFill>
                  <a:schemeClr val="tx1"/>
                </a:solidFill>
                <a:latin typeface="Arial" panose="020B0604020202020204" pitchFamily="34" charset="0"/>
                <a:cs typeface="Arial" panose="020B0604020202020204" pitchFamily="34" charset="0"/>
              </a:rPr>
              <a:t>1.- Director Dpto. de Planeación e Informática            15.- Hospital </a:t>
            </a:r>
          </a:p>
          <a:p>
            <a:pPr marL="0" indent="0">
              <a:buNone/>
            </a:pPr>
            <a:r>
              <a:rPr lang="es-CO" dirty="0" smtClean="0">
                <a:solidFill>
                  <a:schemeClr val="tx1"/>
                </a:solidFill>
                <a:latin typeface="Arial" panose="020B0604020202020204" pitchFamily="34" charset="0"/>
                <a:cs typeface="Arial" panose="020B0604020202020204" pitchFamily="34" charset="0"/>
              </a:rPr>
              <a:t>2.- Secretaria de Hacienda Municipal                          16.- Personería Municipal</a:t>
            </a:r>
          </a:p>
          <a:p>
            <a:pPr marL="0" indent="0">
              <a:buNone/>
            </a:pPr>
            <a:r>
              <a:rPr lang="es-CO" dirty="0" smtClean="0">
                <a:solidFill>
                  <a:schemeClr val="tx1"/>
                </a:solidFill>
                <a:latin typeface="Arial" panose="020B0604020202020204" pitchFamily="34" charset="0"/>
                <a:cs typeface="Arial" panose="020B0604020202020204" pitchFamily="34" charset="0"/>
              </a:rPr>
              <a:t>3.- Secretaria de Educación                                         17.- Contraloría Municipal   </a:t>
            </a:r>
          </a:p>
          <a:p>
            <a:pPr marL="0" indent="0">
              <a:buNone/>
            </a:pPr>
            <a:r>
              <a:rPr lang="es-CO" dirty="0" smtClean="0">
                <a:solidFill>
                  <a:schemeClr val="tx1"/>
                </a:solidFill>
                <a:latin typeface="Arial" panose="020B0604020202020204" pitchFamily="34" charset="0"/>
                <a:cs typeface="Arial" panose="020B0604020202020204" pitchFamily="34" charset="0"/>
              </a:rPr>
              <a:t>4.- Secretaria de Infraestructura                                   18.- Secretaria de Hacienda y </a:t>
            </a:r>
          </a:p>
          <a:p>
            <a:pPr marL="0" indent="0">
              <a:buNone/>
            </a:pPr>
            <a:r>
              <a:rPr lang="es-CO" dirty="0" smtClean="0">
                <a:solidFill>
                  <a:schemeClr val="tx1"/>
                </a:solidFill>
                <a:latin typeface="Arial" panose="020B0604020202020204" pitchFamily="34" charset="0"/>
                <a:cs typeface="Arial" panose="020B0604020202020204" pitchFamily="34" charset="0"/>
              </a:rPr>
              <a:t>5.- IMDERTY                                                                 Dpto. de Planeación e Informática  </a:t>
            </a:r>
          </a:p>
          <a:p>
            <a:pPr marL="0" indent="0">
              <a:buNone/>
            </a:pPr>
            <a:r>
              <a:rPr lang="es-CO" dirty="0" smtClean="0">
                <a:solidFill>
                  <a:schemeClr val="tx1"/>
                </a:solidFill>
                <a:latin typeface="Arial" panose="020B0604020202020204" pitchFamily="34" charset="0"/>
                <a:cs typeface="Arial" panose="020B0604020202020204" pitchFamily="34" charset="0"/>
              </a:rPr>
              <a:t>6.- IMVIYUMBO</a:t>
            </a:r>
          </a:p>
          <a:p>
            <a:pPr marL="0" indent="0">
              <a:buNone/>
            </a:pPr>
            <a:r>
              <a:rPr lang="es-CO" dirty="0" smtClean="0">
                <a:solidFill>
                  <a:schemeClr val="tx1"/>
                </a:solidFill>
                <a:latin typeface="Arial" panose="020B0604020202020204" pitchFamily="34" charset="0"/>
                <a:cs typeface="Arial" panose="020B0604020202020204" pitchFamily="34" charset="0"/>
              </a:rPr>
              <a:t>7.- ESPY</a:t>
            </a:r>
          </a:p>
          <a:p>
            <a:pPr marL="0" indent="0">
              <a:buNone/>
            </a:pPr>
            <a:r>
              <a:rPr lang="es-CO" dirty="0" smtClean="0">
                <a:solidFill>
                  <a:schemeClr val="tx1"/>
                </a:solidFill>
                <a:latin typeface="Arial" panose="020B0604020202020204" pitchFamily="34" charset="0"/>
                <a:cs typeface="Arial" panose="020B0604020202020204" pitchFamily="34" charset="0"/>
              </a:rPr>
              <a:t>8.- Secretaria de Transito</a:t>
            </a:r>
          </a:p>
          <a:p>
            <a:pPr marL="0" indent="0">
              <a:buNone/>
            </a:pPr>
            <a:r>
              <a:rPr lang="es-CO" dirty="0" smtClean="0">
                <a:solidFill>
                  <a:schemeClr val="tx1"/>
                </a:solidFill>
                <a:latin typeface="Arial" panose="020B0604020202020204" pitchFamily="34" charset="0"/>
                <a:cs typeface="Arial" panose="020B0604020202020204" pitchFamily="34" charset="0"/>
              </a:rPr>
              <a:t>9.- Secretaria de Bienestar Social</a:t>
            </a:r>
          </a:p>
          <a:p>
            <a:pPr marL="0" indent="0">
              <a:buNone/>
            </a:pPr>
            <a:r>
              <a:rPr lang="es-CO" dirty="0" smtClean="0">
                <a:solidFill>
                  <a:schemeClr val="tx1"/>
                </a:solidFill>
                <a:latin typeface="Arial" panose="020B0604020202020204" pitchFamily="34" charset="0"/>
                <a:cs typeface="Arial" panose="020B0604020202020204" pitchFamily="34" charset="0"/>
              </a:rPr>
              <a:t>10.- Secretaria de Salud</a:t>
            </a:r>
          </a:p>
          <a:p>
            <a:pPr marL="0" indent="0">
              <a:buNone/>
            </a:pPr>
            <a:r>
              <a:rPr lang="es-CO" dirty="0" smtClean="0">
                <a:solidFill>
                  <a:schemeClr val="tx1"/>
                </a:solidFill>
                <a:latin typeface="Arial" panose="020B0604020202020204" pitchFamily="34" charset="0"/>
                <a:cs typeface="Arial" panose="020B0604020202020204" pitchFamily="34" charset="0"/>
              </a:rPr>
              <a:t>11.- Secretaria de Paz y Convivencia</a:t>
            </a:r>
          </a:p>
          <a:p>
            <a:pPr marL="0" indent="0">
              <a:buNone/>
            </a:pPr>
            <a:r>
              <a:rPr lang="es-CO" dirty="0" smtClean="0">
                <a:solidFill>
                  <a:schemeClr val="tx1"/>
                </a:solidFill>
                <a:latin typeface="Arial" panose="020B0604020202020204" pitchFamily="34" charset="0"/>
                <a:cs typeface="Arial" panose="020B0604020202020204" pitchFamily="34" charset="0"/>
              </a:rPr>
              <a:t>12.- Secretaria de Gestión Humano</a:t>
            </a:r>
          </a:p>
          <a:p>
            <a:pPr marL="0" indent="0">
              <a:buNone/>
            </a:pPr>
            <a:r>
              <a:rPr lang="es-CO" dirty="0" smtClean="0">
                <a:solidFill>
                  <a:schemeClr val="tx1"/>
                </a:solidFill>
                <a:latin typeface="Arial" panose="020B0604020202020204" pitchFamily="34" charset="0"/>
                <a:cs typeface="Arial" panose="020B0604020202020204" pitchFamily="34" charset="0"/>
              </a:rPr>
              <a:t>13.- IMETY</a:t>
            </a:r>
          </a:p>
          <a:p>
            <a:pPr marL="0" indent="0">
              <a:buNone/>
            </a:pPr>
            <a:r>
              <a:rPr lang="es-CO" dirty="0" smtClean="0">
                <a:solidFill>
                  <a:schemeClr val="tx1"/>
                </a:solidFill>
                <a:latin typeface="Arial" panose="020B0604020202020204" pitchFamily="34" charset="0"/>
                <a:cs typeface="Arial" panose="020B0604020202020204" pitchFamily="34" charset="0"/>
              </a:rPr>
              <a:t>14.- IMCY</a:t>
            </a:r>
            <a:endParaRPr lang="es-CO" dirty="0">
              <a:solidFill>
                <a:schemeClr val="tx1"/>
              </a:solidFill>
              <a:latin typeface="Arial" panose="020B0604020202020204" pitchFamily="34" charset="0"/>
              <a:cs typeface="Arial" panose="020B0604020202020204" pitchFamily="34" charset="0"/>
            </a:endParaRPr>
          </a:p>
        </p:txBody>
      </p:sp>
      <p:pic>
        <p:nvPicPr>
          <p:cNvPr id="4" name="Imagen 3"/>
          <p:cNvPicPr/>
          <p:nvPr/>
        </p:nvPicPr>
        <p:blipFill>
          <a:blip r:embed="rId2"/>
          <a:srcRect/>
          <a:stretch>
            <a:fillRect/>
          </a:stretch>
        </p:blipFill>
        <p:spPr bwMode="auto">
          <a:xfrm>
            <a:off x="10005849" y="463604"/>
            <a:ext cx="1198178" cy="1281113"/>
          </a:xfrm>
          <a:prstGeom prst="rect">
            <a:avLst/>
          </a:prstGeom>
          <a:noFill/>
          <a:ln w="9525">
            <a:noFill/>
            <a:miter lim="800000"/>
            <a:headEnd/>
            <a:tailEnd/>
          </a:ln>
        </p:spPr>
      </p:pic>
    </p:spTree>
    <p:extLst>
      <p:ext uri="{BB962C8B-B14F-4D97-AF65-F5344CB8AC3E}">
        <p14:creationId xmlns:p14="http://schemas.microsoft.com/office/powerpoint/2010/main" val="486346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96254"/>
            <a:ext cx="9685867" cy="613610"/>
          </a:xfrm>
        </p:spPr>
        <p:txBody>
          <a:bodyPr>
            <a:normAutofit/>
          </a:bodyPr>
          <a:lstStyle/>
          <a:p>
            <a:pPr algn="ctr"/>
            <a:r>
              <a:rPr lang="es-CO" sz="3200" u="sng" dirty="0" smtClean="0">
                <a:solidFill>
                  <a:schemeClr val="accent2">
                    <a:lumMod val="75000"/>
                  </a:schemeClr>
                </a:solidFill>
                <a:latin typeface="Arial" panose="020B0604020202020204" pitchFamily="34" charset="0"/>
                <a:cs typeface="Arial" panose="020B0604020202020204" pitchFamily="34" charset="0"/>
              </a:rPr>
              <a:t>Gestión </a:t>
            </a:r>
            <a:r>
              <a:rPr lang="es-CO" sz="3200" u="sng" dirty="0">
                <a:solidFill>
                  <a:schemeClr val="accent2">
                    <a:lumMod val="75000"/>
                  </a:schemeClr>
                </a:solidFill>
                <a:latin typeface="Arial" panose="020B0604020202020204" pitchFamily="34" charset="0"/>
                <a:cs typeface="Arial" panose="020B0604020202020204" pitchFamily="34" charset="0"/>
              </a:rPr>
              <a:t>de Control Político</a:t>
            </a:r>
            <a:endParaRPr lang="es-CO" sz="3200" u="sng" dirty="0"/>
          </a:p>
        </p:txBody>
      </p:sp>
      <p:sp>
        <p:nvSpPr>
          <p:cNvPr id="3" name="Marcador de contenido 2"/>
          <p:cNvSpPr>
            <a:spLocks noGrp="1"/>
          </p:cNvSpPr>
          <p:nvPr>
            <p:ph idx="1"/>
          </p:nvPr>
        </p:nvSpPr>
        <p:spPr>
          <a:xfrm>
            <a:off x="677334" y="840828"/>
            <a:ext cx="9417162" cy="5833241"/>
          </a:xfrm>
        </p:spPr>
        <p:txBody>
          <a:bodyPr>
            <a:normAutofit/>
          </a:bodyPr>
          <a:lstStyle/>
          <a:p>
            <a:pPr marL="0" indent="0" algn="just">
              <a:buNone/>
            </a:pPr>
            <a:r>
              <a:rPr lang="es-CO" b="1" dirty="0">
                <a:solidFill>
                  <a:schemeClr val="accent5">
                    <a:lumMod val="75000"/>
                  </a:schemeClr>
                </a:solidFill>
                <a:latin typeface="Arial" panose="020B0604020202020204" pitchFamily="34" charset="0"/>
                <a:cs typeface="Arial" panose="020B0604020202020204" pitchFamily="34" charset="0"/>
              </a:rPr>
              <a:t>Temas  de control político:</a:t>
            </a:r>
          </a:p>
          <a:p>
            <a:pPr marL="0" indent="0" algn="just">
              <a:buNone/>
            </a:pPr>
            <a:r>
              <a:rPr lang="es-CO" dirty="0">
                <a:solidFill>
                  <a:schemeClr val="tx1"/>
                </a:solidFill>
                <a:latin typeface="Arial" panose="020B0604020202020204" pitchFamily="34" charset="0"/>
                <a:cs typeface="Arial" panose="020B0604020202020204" pitchFamily="34" charset="0"/>
              </a:rPr>
              <a:t>1</a:t>
            </a:r>
            <a:r>
              <a:rPr lang="es-CO" dirty="0" smtClean="0">
                <a:solidFill>
                  <a:schemeClr val="tx1"/>
                </a:solidFill>
                <a:latin typeface="Arial" panose="020B0604020202020204" pitchFamily="34" charset="0"/>
                <a:cs typeface="Arial" panose="020B0604020202020204" pitchFamily="34" charset="0"/>
              </a:rPr>
              <a:t>.-</a:t>
            </a:r>
            <a:r>
              <a:rPr lang="es-ES" dirty="0" smtClean="0">
                <a:solidFill>
                  <a:schemeClr val="tx1"/>
                </a:solidFill>
                <a:latin typeface="Arial" panose="020B0604020202020204" pitchFamily="34" charset="0"/>
              </a:rPr>
              <a:t>O</a:t>
            </a:r>
            <a:r>
              <a:rPr lang="es-ES" dirty="0" smtClean="0">
                <a:solidFill>
                  <a:schemeClr val="tx1"/>
                </a:solidFill>
                <a:latin typeface="Arial" panose="020B0604020202020204" pitchFamily="34" charset="0"/>
                <a:ea typeface="Times New Roman" panose="02020603050405020304" pitchFamily="18" charset="0"/>
              </a:rPr>
              <a:t>bras </a:t>
            </a:r>
            <a:r>
              <a:rPr lang="es-ES" dirty="0">
                <a:solidFill>
                  <a:schemeClr val="tx1"/>
                </a:solidFill>
                <a:latin typeface="Arial" panose="020B0604020202020204" pitchFamily="34" charset="0"/>
                <a:ea typeface="Times New Roman" panose="02020603050405020304" pitchFamily="18" charset="0"/>
              </a:rPr>
              <a:t>recibidas de la anterior administración</a:t>
            </a:r>
            <a:endParaRPr lang="es-CO" dirty="0">
              <a:solidFill>
                <a:schemeClr val="tx1"/>
              </a:solidFill>
              <a:latin typeface="Arial" panose="020B0604020202020204" pitchFamily="34" charset="0"/>
              <a:cs typeface="Arial" panose="020B0604020202020204" pitchFamily="34" charset="0"/>
            </a:endParaRPr>
          </a:p>
          <a:p>
            <a:pPr marL="0" indent="0" algn="just">
              <a:buNone/>
            </a:pPr>
            <a:r>
              <a:rPr lang="es-CO" dirty="0">
                <a:solidFill>
                  <a:schemeClr val="tx1"/>
                </a:solidFill>
                <a:latin typeface="Arial" panose="020B0604020202020204" pitchFamily="34" charset="0"/>
                <a:cs typeface="Arial" panose="020B0604020202020204" pitchFamily="34" charset="0"/>
              </a:rPr>
              <a:t>2</a:t>
            </a:r>
            <a:r>
              <a:rPr lang="es-CO" dirty="0" smtClean="0">
                <a:solidFill>
                  <a:schemeClr val="tx1"/>
                </a:solidFill>
                <a:latin typeface="Arial" panose="020B0604020202020204" pitchFamily="34" charset="0"/>
                <a:cs typeface="Arial" panose="020B0604020202020204" pitchFamily="34" charset="0"/>
              </a:rPr>
              <a:t>.- </a:t>
            </a:r>
            <a:r>
              <a:rPr lang="es-ES" dirty="0">
                <a:solidFill>
                  <a:schemeClr val="tx1"/>
                </a:solidFill>
              </a:rPr>
              <a:t>D</a:t>
            </a:r>
            <a:r>
              <a:rPr lang="es-ES" dirty="0" smtClean="0">
                <a:solidFill>
                  <a:schemeClr val="tx1"/>
                </a:solidFill>
              </a:rPr>
              <a:t>eudas </a:t>
            </a:r>
            <a:r>
              <a:rPr lang="es-ES" dirty="0">
                <a:solidFill>
                  <a:schemeClr val="tx1"/>
                </a:solidFill>
              </a:rPr>
              <a:t>adquiridas por el municipio de yumbo, ejecuciones presupuestales </a:t>
            </a:r>
            <a:endParaRPr lang="es-CO" dirty="0">
              <a:solidFill>
                <a:schemeClr val="tx1"/>
              </a:solidFill>
              <a:latin typeface="Arial" panose="020B0604020202020204" pitchFamily="34" charset="0"/>
              <a:cs typeface="Arial" panose="020B0604020202020204" pitchFamily="34" charset="0"/>
            </a:endParaRPr>
          </a:p>
          <a:p>
            <a:pPr marL="0" indent="0" algn="just">
              <a:buNone/>
            </a:pPr>
            <a:r>
              <a:rPr lang="es-CO" dirty="0">
                <a:solidFill>
                  <a:schemeClr val="tx1"/>
                </a:solidFill>
                <a:latin typeface="Arial" panose="020B0604020202020204" pitchFamily="34" charset="0"/>
                <a:cs typeface="Arial" panose="020B0604020202020204" pitchFamily="34" charset="0"/>
              </a:rPr>
              <a:t>3</a:t>
            </a:r>
            <a:r>
              <a:rPr lang="es-CO" dirty="0" smtClean="0">
                <a:solidFill>
                  <a:schemeClr val="tx1"/>
                </a:solidFill>
                <a:latin typeface="Arial" panose="020B0604020202020204" pitchFamily="34" charset="0"/>
                <a:cs typeface="Arial" panose="020B0604020202020204" pitchFamily="34" charset="0"/>
              </a:rPr>
              <a:t>.- </a:t>
            </a:r>
            <a:r>
              <a:rPr lang="es-ES" dirty="0">
                <a:solidFill>
                  <a:schemeClr val="tx1"/>
                </a:solidFill>
              </a:rPr>
              <a:t>P</a:t>
            </a:r>
            <a:r>
              <a:rPr lang="es-ES" dirty="0" smtClean="0">
                <a:solidFill>
                  <a:schemeClr val="tx1"/>
                </a:solidFill>
              </a:rPr>
              <a:t>olíticas </a:t>
            </a:r>
            <a:r>
              <a:rPr lang="es-ES" dirty="0">
                <a:solidFill>
                  <a:schemeClr val="tx1"/>
                </a:solidFill>
              </a:rPr>
              <a:t>de empleo en el municipio de Yumbo</a:t>
            </a:r>
            <a:endParaRPr lang="es-CO" dirty="0" smtClean="0">
              <a:solidFill>
                <a:schemeClr val="tx1"/>
              </a:solidFill>
              <a:latin typeface="Arial" panose="020B0604020202020204" pitchFamily="34" charset="0"/>
              <a:cs typeface="Arial" panose="020B0604020202020204" pitchFamily="34" charset="0"/>
            </a:endParaRPr>
          </a:p>
          <a:p>
            <a:pPr marL="0" indent="0" algn="just">
              <a:buNone/>
            </a:pPr>
            <a:r>
              <a:rPr lang="es-CO" dirty="0" smtClean="0">
                <a:solidFill>
                  <a:schemeClr val="tx1"/>
                </a:solidFill>
                <a:latin typeface="Arial" panose="020B0604020202020204" pitchFamily="34" charset="0"/>
                <a:cs typeface="Arial" panose="020B0604020202020204" pitchFamily="34" charset="0"/>
              </a:rPr>
              <a:t>4.- </a:t>
            </a:r>
            <a:r>
              <a:rPr lang="es-ES" dirty="0">
                <a:solidFill>
                  <a:schemeClr val="tx1"/>
                </a:solidFill>
              </a:rPr>
              <a:t>C</a:t>
            </a:r>
            <a:r>
              <a:rPr lang="es-ES" dirty="0" smtClean="0">
                <a:solidFill>
                  <a:schemeClr val="tx1"/>
                </a:solidFill>
              </a:rPr>
              <a:t>alidad </a:t>
            </a:r>
            <a:r>
              <a:rPr lang="es-ES" dirty="0">
                <a:solidFill>
                  <a:schemeClr val="tx1"/>
                </a:solidFill>
              </a:rPr>
              <a:t>cobertura educativa</a:t>
            </a:r>
            <a:endParaRPr lang="es-CO" dirty="0" smtClean="0">
              <a:solidFill>
                <a:schemeClr val="tx1"/>
              </a:solidFill>
              <a:latin typeface="Arial" panose="020B0604020202020204" pitchFamily="34" charset="0"/>
              <a:cs typeface="Arial" panose="020B0604020202020204" pitchFamily="34" charset="0"/>
            </a:endParaRPr>
          </a:p>
          <a:p>
            <a:pPr marL="0" indent="0" algn="just">
              <a:buNone/>
            </a:pPr>
            <a:r>
              <a:rPr lang="es-CO" dirty="0" smtClean="0">
                <a:solidFill>
                  <a:schemeClr val="tx1"/>
                </a:solidFill>
                <a:latin typeface="Arial" panose="020B0604020202020204" pitchFamily="34" charset="0"/>
                <a:cs typeface="Arial" panose="020B0604020202020204" pitchFamily="34" charset="0"/>
              </a:rPr>
              <a:t>5.- </a:t>
            </a:r>
            <a:r>
              <a:rPr lang="es-ES" dirty="0">
                <a:solidFill>
                  <a:schemeClr val="tx1"/>
                </a:solidFill>
                <a:latin typeface="Arial" panose="020B0604020202020204" pitchFamily="34" charset="0"/>
              </a:rPr>
              <a:t>E</a:t>
            </a:r>
            <a:r>
              <a:rPr lang="es-ES" dirty="0" smtClean="0">
                <a:solidFill>
                  <a:schemeClr val="tx1"/>
                </a:solidFill>
                <a:latin typeface="Arial" panose="020B0604020202020204" pitchFamily="34" charset="0"/>
                <a:ea typeface="Times New Roman" panose="02020603050405020304" pitchFamily="18" charset="0"/>
              </a:rPr>
              <a:t>volución financiera de la </a:t>
            </a:r>
            <a:r>
              <a:rPr lang="es-ES" dirty="0" err="1" smtClean="0">
                <a:solidFill>
                  <a:schemeClr val="tx1"/>
                </a:solidFill>
                <a:latin typeface="Arial" panose="020B0604020202020204" pitchFamily="34" charset="0"/>
                <a:ea typeface="Times New Roman" panose="02020603050405020304" pitchFamily="18" charset="0"/>
              </a:rPr>
              <a:t>Espy</a:t>
            </a:r>
            <a:endParaRPr lang="es-CO" dirty="0" smtClean="0">
              <a:solidFill>
                <a:schemeClr val="tx1"/>
              </a:solidFill>
              <a:latin typeface="Arial" panose="020B0604020202020204" pitchFamily="34" charset="0"/>
              <a:cs typeface="Arial" panose="020B0604020202020204" pitchFamily="34" charset="0"/>
            </a:endParaRPr>
          </a:p>
          <a:p>
            <a:pPr marL="0" indent="0" algn="just">
              <a:buNone/>
            </a:pPr>
            <a:r>
              <a:rPr lang="es-CO" dirty="0" smtClean="0">
                <a:solidFill>
                  <a:schemeClr val="tx1"/>
                </a:solidFill>
                <a:latin typeface="Arial" panose="020B0604020202020204" pitchFamily="34" charset="0"/>
                <a:cs typeface="Arial" panose="020B0604020202020204" pitchFamily="34" charset="0"/>
              </a:rPr>
              <a:t>6.- </a:t>
            </a:r>
            <a:r>
              <a:rPr lang="es-ES" dirty="0" smtClean="0">
                <a:solidFill>
                  <a:schemeClr val="tx1"/>
                </a:solidFill>
              </a:rPr>
              <a:t>PSMV  </a:t>
            </a:r>
            <a:r>
              <a:rPr lang="es-ES" dirty="0">
                <a:solidFill>
                  <a:schemeClr val="tx1"/>
                </a:solidFill>
              </a:rPr>
              <a:t>zona rural y mejoramiento de vías</a:t>
            </a:r>
            <a:endParaRPr lang="es-CO" dirty="0">
              <a:solidFill>
                <a:schemeClr val="tx1"/>
              </a:solidFill>
              <a:latin typeface="Arial" panose="020B0604020202020204" pitchFamily="34" charset="0"/>
              <a:cs typeface="Arial" panose="020B0604020202020204" pitchFamily="34" charset="0"/>
            </a:endParaRPr>
          </a:p>
          <a:p>
            <a:pPr marL="0" indent="0" algn="just">
              <a:buNone/>
            </a:pPr>
            <a:r>
              <a:rPr lang="es-CO" dirty="0">
                <a:solidFill>
                  <a:schemeClr val="tx1"/>
                </a:solidFill>
                <a:latin typeface="Arial" panose="020B0604020202020204" pitchFamily="34" charset="0"/>
                <a:cs typeface="Arial" panose="020B0604020202020204" pitchFamily="34" charset="0"/>
              </a:rPr>
              <a:t>7</a:t>
            </a:r>
            <a:r>
              <a:rPr lang="es-CO" dirty="0" smtClean="0">
                <a:solidFill>
                  <a:schemeClr val="tx1"/>
                </a:solidFill>
                <a:latin typeface="Arial" panose="020B0604020202020204" pitchFamily="34" charset="0"/>
                <a:cs typeface="Arial" panose="020B0604020202020204" pitchFamily="34" charset="0"/>
              </a:rPr>
              <a:t>.- </a:t>
            </a:r>
            <a:r>
              <a:rPr lang="es-ES" dirty="0">
                <a:solidFill>
                  <a:schemeClr val="tx1"/>
                </a:solidFill>
              </a:rPr>
              <a:t>I</a:t>
            </a:r>
            <a:r>
              <a:rPr lang="es-ES" dirty="0" smtClean="0">
                <a:solidFill>
                  <a:schemeClr val="tx1"/>
                </a:solidFill>
              </a:rPr>
              <a:t>nseguridad</a:t>
            </a:r>
            <a:r>
              <a:rPr lang="es-ES" dirty="0">
                <a:solidFill>
                  <a:schemeClr val="tx1"/>
                </a:solidFill>
              </a:rPr>
              <a:t>.</a:t>
            </a:r>
            <a:endParaRPr lang="es-CO" dirty="0">
              <a:solidFill>
                <a:schemeClr val="tx1"/>
              </a:solidFill>
              <a:latin typeface="Arial" panose="020B0604020202020204" pitchFamily="34" charset="0"/>
              <a:cs typeface="Arial" panose="020B0604020202020204" pitchFamily="34" charset="0"/>
            </a:endParaRPr>
          </a:p>
          <a:p>
            <a:pPr marL="0" indent="0" algn="just">
              <a:buNone/>
            </a:pPr>
            <a:r>
              <a:rPr lang="es-CO" dirty="0">
                <a:solidFill>
                  <a:schemeClr val="tx1"/>
                </a:solidFill>
                <a:latin typeface="Arial" panose="020B0604020202020204" pitchFamily="34" charset="0"/>
                <a:cs typeface="Arial" panose="020B0604020202020204" pitchFamily="34" charset="0"/>
              </a:rPr>
              <a:t>8</a:t>
            </a:r>
            <a:r>
              <a:rPr lang="es-CO" dirty="0" smtClean="0">
                <a:solidFill>
                  <a:schemeClr val="tx1"/>
                </a:solidFill>
                <a:latin typeface="Arial" panose="020B0604020202020204" pitchFamily="34" charset="0"/>
                <a:cs typeface="Arial" panose="020B0604020202020204" pitchFamily="34" charset="0"/>
              </a:rPr>
              <a:t>.- </a:t>
            </a:r>
            <a:r>
              <a:rPr lang="es-ES" dirty="0">
                <a:solidFill>
                  <a:schemeClr val="tx1"/>
                </a:solidFill>
              </a:rPr>
              <a:t>P</a:t>
            </a:r>
            <a:r>
              <a:rPr lang="es-ES" dirty="0" smtClean="0">
                <a:solidFill>
                  <a:schemeClr val="tx1"/>
                </a:solidFill>
              </a:rPr>
              <a:t>roblemática </a:t>
            </a:r>
            <a:r>
              <a:rPr lang="es-ES" dirty="0">
                <a:solidFill>
                  <a:schemeClr val="tx1"/>
                </a:solidFill>
              </a:rPr>
              <a:t>de los taxistas</a:t>
            </a:r>
            <a:endParaRPr lang="es-CO" dirty="0">
              <a:solidFill>
                <a:schemeClr val="tx1"/>
              </a:solidFill>
              <a:latin typeface="Arial" panose="020B0604020202020204" pitchFamily="34" charset="0"/>
              <a:cs typeface="Arial" panose="020B0604020202020204" pitchFamily="34" charset="0"/>
            </a:endParaRPr>
          </a:p>
          <a:p>
            <a:pPr marL="0" indent="0" algn="just">
              <a:buNone/>
            </a:pPr>
            <a:r>
              <a:rPr lang="es-CO" dirty="0">
                <a:solidFill>
                  <a:schemeClr val="tx1"/>
                </a:solidFill>
                <a:latin typeface="Arial" panose="020B0604020202020204" pitchFamily="34" charset="0"/>
                <a:cs typeface="Arial" panose="020B0604020202020204" pitchFamily="34" charset="0"/>
              </a:rPr>
              <a:t>9</a:t>
            </a:r>
            <a:r>
              <a:rPr lang="es-CO" dirty="0" smtClean="0">
                <a:solidFill>
                  <a:schemeClr val="tx1"/>
                </a:solidFill>
                <a:latin typeface="Arial" panose="020B0604020202020204" pitchFamily="34" charset="0"/>
                <a:cs typeface="Arial" panose="020B0604020202020204" pitchFamily="34" charset="0"/>
              </a:rPr>
              <a:t>.- Personería-Temas relacionados</a:t>
            </a:r>
            <a:endParaRPr lang="es-CO" dirty="0">
              <a:solidFill>
                <a:schemeClr val="tx1"/>
              </a:solidFill>
              <a:latin typeface="Arial" panose="020B0604020202020204" pitchFamily="34" charset="0"/>
              <a:cs typeface="Arial" panose="020B0604020202020204" pitchFamily="34" charset="0"/>
            </a:endParaRPr>
          </a:p>
          <a:p>
            <a:pPr marL="0" indent="0" algn="just">
              <a:buNone/>
            </a:pPr>
            <a:r>
              <a:rPr lang="es-CO" dirty="0" smtClean="0">
                <a:solidFill>
                  <a:schemeClr val="tx1"/>
                </a:solidFill>
                <a:latin typeface="Arial" panose="020B0604020202020204" pitchFamily="34" charset="0"/>
                <a:cs typeface="Arial" panose="020B0604020202020204" pitchFamily="34" charset="0"/>
              </a:rPr>
              <a:t>10.- Contraloría-Temas relacionados</a:t>
            </a:r>
            <a:endParaRPr lang="es-CO" dirty="0">
              <a:solidFill>
                <a:schemeClr val="tx1"/>
              </a:solidFill>
              <a:latin typeface="Arial" panose="020B0604020202020204" pitchFamily="34" charset="0"/>
              <a:cs typeface="Arial" panose="020B0604020202020204" pitchFamily="34" charset="0"/>
            </a:endParaRPr>
          </a:p>
          <a:p>
            <a:pPr marL="0" indent="0" algn="just">
              <a:buNone/>
            </a:pPr>
            <a:r>
              <a:rPr lang="es-ES" dirty="0" smtClean="0">
                <a:solidFill>
                  <a:schemeClr val="tx1"/>
                </a:solidFill>
                <a:latin typeface="Arial" panose="020B0604020202020204" pitchFamily="34" charset="0"/>
                <a:ea typeface="Times New Roman" panose="02020603050405020304" pitchFamily="18" charset="0"/>
              </a:rPr>
              <a:t>De </a:t>
            </a:r>
            <a:r>
              <a:rPr lang="es-ES" dirty="0">
                <a:solidFill>
                  <a:schemeClr val="tx1"/>
                </a:solidFill>
                <a:latin typeface="Arial" panose="020B0604020202020204" pitchFamily="34" charset="0"/>
                <a:ea typeface="Times New Roman" panose="02020603050405020304" pitchFamily="18" charset="0"/>
              </a:rPr>
              <a:t>igual manera mediante proposición se crearon dos comisiones, una sobre el tema del </a:t>
            </a:r>
            <a:r>
              <a:rPr lang="es-ES" u="sng" dirty="0">
                <a:solidFill>
                  <a:schemeClr val="tx1"/>
                </a:solidFill>
                <a:latin typeface="Arial" panose="020B0604020202020204" pitchFamily="34" charset="0"/>
                <a:ea typeface="Times New Roman" panose="02020603050405020304" pitchFamily="18" charset="0"/>
              </a:rPr>
              <a:t>servicio de aseo en el municipio </a:t>
            </a:r>
            <a:r>
              <a:rPr lang="es-ES" dirty="0">
                <a:solidFill>
                  <a:schemeClr val="tx1"/>
                </a:solidFill>
                <a:latin typeface="Arial" panose="020B0604020202020204" pitchFamily="34" charset="0"/>
                <a:ea typeface="Times New Roman" panose="02020603050405020304" pitchFamily="18" charset="0"/>
              </a:rPr>
              <a:t>de Yumbo, y la otra referente al </a:t>
            </a:r>
            <a:r>
              <a:rPr lang="es-ES" u="sng" dirty="0">
                <a:solidFill>
                  <a:schemeClr val="tx1"/>
                </a:solidFill>
                <a:latin typeface="Arial" panose="020B0604020202020204" pitchFamily="34" charset="0"/>
                <a:ea typeface="Times New Roman" panose="02020603050405020304" pitchFamily="18" charset="0"/>
              </a:rPr>
              <a:t>aumento de pie de fuerza</a:t>
            </a:r>
            <a:r>
              <a:rPr lang="es-ES" dirty="0">
                <a:solidFill>
                  <a:schemeClr val="tx1"/>
                </a:solidFill>
                <a:latin typeface="Arial" panose="020B0604020202020204" pitchFamily="34" charset="0"/>
                <a:ea typeface="Times New Roman" panose="02020603050405020304" pitchFamily="18" charset="0"/>
              </a:rPr>
              <a:t>, seguridad y migración, además una comisión </a:t>
            </a:r>
            <a:r>
              <a:rPr lang="es-ES" u="sng" dirty="0">
                <a:solidFill>
                  <a:schemeClr val="tx1"/>
                </a:solidFill>
                <a:latin typeface="Arial" panose="020B0604020202020204" pitchFamily="34" charset="0"/>
                <a:ea typeface="Times New Roman" panose="02020603050405020304" pitchFamily="18" charset="0"/>
              </a:rPr>
              <a:t>sobre invasiones </a:t>
            </a:r>
            <a:r>
              <a:rPr lang="es-ES" dirty="0">
                <a:solidFill>
                  <a:schemeClr val="tx1"/>
                </a:solidFill>
                <a:latin typeface="Arial" panose="020B0604020202020204" pitchFamily="34" charset="0"/>
                <a:ea typeface="Times New Roman" panose="02020603050405020304" pitchFamily="18" charset="0"/>
              </a:rPr>
              <a:t>en el municipio de Yumbo</a:t>
            </a:r>
            <a:r>
              <a:rPr lang="es-CO" dirty="0" smtClean="0">
                <a:solidFill>
                  <a:schemeClr val="tx1"/>
                </a:solidFill>
                <a:latin typeface="Arial" panose="020B0604020202020204" pitchFamily="34" charset="0"/>
                <a:cs typeface="Arial" panose="020B0604020202020204" pitchFamily="34" charset="0"/>
              </a:rPr>
              <a:t>                 </a:t>
            </a:r>
            <a:endParaRPr lang="es-CO" dirty="0">
              <a:solidFill>
                <a:schemeClr val="tx1"/>
              </a:solidFill>
              <a:latin typeface="Arial" panose="020B0604020202020204" pitchFamily="34" charset="0"/>
              <a:cs typeface="Arial" panose="020B0604020202020204" pitchFamily="34" charset="0"/>
            </a:endParaRPr>
          </a:p>
        </p:txBody>
      </p:sp>
      <p:pic>
        <p:nvPicPr>
          <p:cNvPr id="4" name="Imagen 3"/>
          <p:cNvPicPr/>
          <p:nvPr/>
        </p:nvPicPr>
        <p:blipFill>
          <a:blip r:embed="rId2"/>
          <a:srcRect/>
          <a:stretch>
            <a:fillRect/>
          </a:stretch>
        </p:blipFill>
        <p:spPr bwMode="auto">
          <a:xfrm>
            <a:off x="10268608" y="520262"/>
            <a:ext cx="1198178" cy="1281113"/>
          </a:xfrm>
          <a:prstGeom prst="rect">
            <a:avLst/>
          </a:prstGeom>
          <a:noFill/>
          <a:ln w="9525">
            <a:noFill/>
            <a:miter lim="800000"/>
            <a:headEnd/>
            <a:tailEnd/>
          </a:ln>
        </p:spPr>
      </p:pic>
    </p:spTree>
    <p:extLst>
      <p:ext uri="{BB962C8B-B14F-4D97-AF65-F5344CB8AC3E}">
        <p14:creationId xmlns:p14="http://schemas.microsoft.com/office/powerpoint/2010/main" val="3311876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199697"/>
            <a:ext cx="9223411" cy="641131"/>
          </a:xfrm>
        </p:spPr>
        <p:txBody>
          <a:bodyPr>
            <a:normAutofit/>
          </a:bodyPr>
          <a:lstStyle/>
          <a:p>
            <a:pPr algn="ctr"/>
            <a:r>
              <a:rPr lang="es-CO" sz="3200" dirty="0">
                <a:solidFill>
                  <a:schemeClr val="accent2">
                    <a:lumMod val="75000"/>
                  </a:schemeClr>
                </a:solidFill>
                <a:latin typeface="Arial" panose="020B0604020202020204" pitchFamily="34" charset="0"/>
                <a:cs typeface="Arial" panose="020B0604020202020204" pitchFamily="34" charset="0"/>
              </a:rPr>
              <a:t>Proceso: Gestión de Control Político</a:t>
            </a:r>
            <a:endParaRPr lang="es-CO" sz="3200" dirty="0"/>
          </a:p>
        </p:txBody>
      </p:sp>
      <p:sp>
        <p:nvSpPr>
          <p:cNvPr id="3" name="Marcador de contenido 2"/>
          <p:cNvSpPr>
            <a:spLocks noGrp="1"/>
          </p:cNvSpPr>
          <p:nvPr>
            <p:ph idx="1"/>
          </p:nvPr>
        </p:nvSpPr>
        <p:spPr>
          <a:xfrm>
            <a:off x="677333" y="840828"/>
            <a:ext cx="9528211" cy="5923529"/>
          </a:xfrm>
        </p:spPr>
        <p:txBody>
          <a:bodyPr>
            <a:normAutofit fontScale="92500" lnSpcReduction="10000"/>
          </a:bodyPr>
          <a:lstStyle/>
          <a:p>
            <a:pPr marL="0" indent="0" algn="just">
              <a:buNone/>
            </a:pPr>
            <a:r>
              <a:rPr lang="es-CO" b="1" dirty="0">
                <a:solidFill>
                  <a:schemeClr val="accent5">
                    <a:lumMod val="75000"/>
                  </a:schemeClr>
                </a:solidFill>
                <a:latin typeface="Arial" panose="020B0604020202020204" pitchFamily="34" charset="0"/>
                <a:cs typeface="Arial" panose="020B0604020202020204" pitchFamily="34" charset="0"/>
              </a:rPr>
              <a:t>Temas  de control político</a:t>
            </a:r>
            <a:r>
              <a:rPr lang="es-CO" b="1" dirty="0" smtClean="0">
                <a:solidFill>
                  <a:schemeClr val="accent5">
                    <a:lumMod val="75000"/>
                  </a:schemeClr>
                </a:solidFill>
                <a:latin typeface="Arial" panose="020B0604020202020204" pitchFamily="34" charset="0"/>
                <a:cs typeface="Arial" panose="020B0604020202020204" pitchFamily="34" charset="0"/>
              </a:rPr>
              <a:t>: </a:t>
            </a:r>
            <a:r>
              <a:rPr lang="es-CO" b="1" dirty="0" smtClean="0">
                <a:solidFill>
                  <a:schemeClr val="tx1"/>
                </a:solidFill>
                <a:latin typeface="Arial" panose="020B0604020202020204" pitchFamily="34" charset="0"/>
                <a:cs typeface="Arial" panose="020B0604020202020204" pitchFamily="34" charset="0"/>
              </a:rPr>
              <a:t>Solicitudes de actuaciones e informes</a:t>
            </a:r>
            <a:endParaRPr lang="es-CO" b="1" dirty="0">
              <a:solidFill>
                <a:schemeClr val="tx1"/>
              </a:solidFill>
              <a:latin typeface="Arial" panose="020B0604020202020204" pitchFamily="34" charset="0"/>
              <a:cs typeface="Arial" panose="020B0604020202020204" pitchFamily="34" charset="0"/>
            </a:endParaRPr>
          </a:p>
          <a:p>
            <a:pPr marL="0" indent="0" algn="just">
              <a:buNone/>
            </a:pPr>
            <a:endParaRPr lang="es-CO" b="1" dirty="0" smtClean="0">
              <a:solidFill>
                <a:schemeClr val="tx1"/>
              </a:solidFill>
              <a:latin typeface="Arial" panose="020B0604020202020204" pitchFamily="34" charset="0"/>
              <a:cs typeface="Arial" panose="020B0604020202020204" pitchFamily="34" charset="0"/>
            </a:endParaRPr>
          </a:p>
          <a:p>
            <a:pPr marL="0" indent="0" algn="just">
              <a:buNone/>
            </a:pPr>
            <a:r>
              <a:rPr lang="es-CO" b="1" dirty="0" smtClean="0">
                <a:solidFill>
                  <a:schemeClr val="tx1"/>
                </a:solidFill>
                <a:latin typeface="Arial" panose="020B0604020202020204" pitchFamily="34" charset="0"/>
                <a:cs typeface="Arial" panose="020B0604020202020204" pitchFamily="34" charset="0"/>
              </a:rPr>
              <a:t>1.- </a:t>
            </a:r>
            <a:r>
              <a:rPr lang="es-ES" dirty="0" smtClean="0">
                <a:solidFill>
                  <a:schemeClr val="tx1"/>
                </a:solidFill>
                <a:latin typeface="Arial" panose="020B0604020202020204" pitchFamily="34" charset="0"/>
                <a:cs typeface="Arial" panose="020B0604020202020204" pitchFamily="34" charset="0"/>
              </a:rPr>
              <a:t>Operativos </a:t>
            </a:r>
            <a:r>
              <a:rPr lang="es-ES" dirty="0">
                <a:solidFill>
                  <a:schemeClr val="tx1"/>
                </a:solidFill>
                <a:latin typeface="Arial" panose="020B0604020202020204" pitchFamily="34" charset="0"/>
                <a:cs typeface="Arial" panose="020B0604020202020204" pitchFamily="34" charset="0"/>
              </a:rPr>
              <a:t>de </a:t>
            </a:r>
            <a:r>
              <a:rPr lang="es-ES" dirty="0" smtClean="0">
                <a:solidFill>
                  <a:schemeClr val="tx1"/>
                </a:solidFill>
                <a:latin typeface="Arial" panose="020B0604020202020204" pitchFamily="34" charset="0"/>
                <a:cs typeface="Arial" panose="020B0604020202020204" pitchFamily="34" charset="0"/>
              </a:rPr>
              <a:t>tránsito</a:t>
            </a:r>
          </a:p>
          <a:p>
            <a:pPr marL="0" indent="0" algn="just">
              <a:buNone/>
            </a:pPr>
            <a:r>
              <a:rPr lang="es-ES" b="1" dirty="0" smtClean="0">
                <a:solidFill>
                  <a:schemeClr val="tx1"/>
                </a:solidFill>
                <a:latin typeface="Arial" panose="020B0604020202020204" pitchFamily="34" charset="0"/>
                <a:cs typeface="Arial" panose="020B0604020202020204" pitchFamily="34" charset="0"/>
              </a:rPr>
              <a:t>2.- </a:t>
            </a:r>
            <a:r>
              <a:rPr lang="es-ES" dirty="0">
                <a:solidFill>
                  <a:schemeClr val="tx1"/>
                </a:solidFill>
                <a:latin typeface="Arial" panose="020B0604020202020204" pitchFamily="34" charset="0"/>
                <a:cs typeface="Arial" panose="020B0604020202020204" pitchFamily="34" charset="0"/>
              </a:rPr>
              <a:t>C</a:t>
            </a:r>
            <a:r>
              <a:rPr lang="es-ES" dirty="0" smtClean="0">
                <a:solidFill>
                  <a:schemeClr val="tx1"/>
                </a:solidFill>
                <a:latin typeface="Arial" panose="020B0604020202020204" pitchFamily="34" charset="0"/>
                <a:cs typeface="Arial" panose="020B0604020202020204" pitchFamily="34" charset="0"/>
              </a:rPr>
              <a:t>ontroles </a:t>
            </a:r>
            <a:r>
              <a:rPr lang="es-ES" dirty="0">
                <a:solidFill>
                  <a:schemeClr val="tx1"/>
                </a:solidFill>
                <a:latin typeface="Arial" panose="020B0604020202020204" pitchFamily="34" charset="0"/>
                <a:cs typeface="Arial" panose="020B0604020202020204" pitchFamily="34" charset="0"/>
              </a:rPr>
              <a:t>realizados por la quema de </a:t>
            </a:r>
            <a:r>
              <a:rPr lang="es-ES" dirty="0" smtClean="0">
                <a:solidFill>
                  <a:schemeClr val="tx1"/>
                </a:solidFill>
                <a:latin typeface="Arial" panose="020B0604020202020204" pitchFamily="34" charset="0"/>
                <a:cs typeface="Arial" panose="020B0604020202020204" pitchFamily="34" charset="0"/>
              </a:rPr>
              <a:t>pólvora</a:t>
            </a:r>
          </a:p>
          <a:p>
            <a:pPr marL="0" indent="0" algn="just">
              <a:buNone/>
            </a:pPr>
            <a:r>
              <a:rPr lang="es-ES" b="1" dirty="0" smtClean="0">
                <a:solidFill>
                  <a:schemeClr val="tx1"/>
                </a:solidFill>
                <a:latin typeface="Arial" panose="020B0604020202020204" pitchFamily="34" charset="0"/>
                <a:cs typeface="Arial" panose="020B0604020202020204" pitchFamily="34" charset="0"/>
              </a:rPr>
              <a:t>3.- </a:t>
            </a:r>
            <a:r>
              <a:rPr lang="es-ES" dirty="0">
                <a:solidFill>
                  <a:schemeClr val="tx1"/>
                </a:solidFill>
                <a:latin typeface="Arial" panose="020B0604020202020204" pitchFamily="34" charset="0"/>
                <a:cs typeface="Arial" panose="020B0604020202020204" pitchFamily="34" charset="0"/>
              </a:rPr>
              <a:t>E</a:t>
            </a:r>
            <a:r>
              <a:rPr lang="es-ES"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staciones </a:t>
            </a:r>
            <a:r>
              <a:rPr lang="es-ES" dirty="0">
                <a:solidFill>
                  <a:schemeClr val="tx1"/>
                </a:solidFill>
                <a:latin typeface="Arial" panose="020B0604020202020204" pitchFamily="34" charset="0"/>
                <a:ea typeface="Times New Roman" panose="02020603050405020304" pitchFamily="18" charset="0"/>
                <a:cs typeface="Arial" panose="020B0604020202020204" pitchFamily="34" charset="0"/>
              </a:rPr>
              <a:t>de medición de </a:t>
            </a:r>
            <a:r>
              <a:rPr lang="es-ES"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aire</a:t>
            </a:r>
          </a:p>
          <a:p>
            <a:pPr marL="0" indent="0" algn="just">
              <a:buNone/>
            </a:pPr>
            <a:r>
              <a:rPr lang="es-ES" b="1" dirty="0" smtClean="0">
                <a:solidFill>
                  <a:schemeClr val="tx1"/>
                </a:solidFill>
                <a:latin typeface="Arial" panose="020B0604020202020204" pitchFamily="34" charset="0"/>
                <a:cs typeface="Arial" panose="020B0604020202020204" pitchFamily="34" charset="0"/>
              </a:rPr>
              <a:t>4.- </a:t>
            </a:r>
            <a:r>
              <a:rPr lang="es-ES" dirty="0" smtClean="0">
                <a:solidFill>
                  <a:schemeClr val="tx1"/>
                </a:solidFill>
                <a:latin typeface="Arial" panose="020B0604020202020204" pitchFamily="34" charset="0"/>
                <a:cs typeface="Arial" panose="020B0604020202020204" pitchFamily="34" charset="0"/>
              </a:rPr>
              <a:t>I</a:t>
            </a:r>
            <a:r>
              <a:rPr lang="es-ES"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nvasión </a:t>
            </a:r>
            <a:r>
              <a:rPr lang="es-ES" dirty="0">
                <a:solidFill>
                  <a:schemeClr val="tx1"/>
                </a:solidFill>
                <a:latin typeface="Arial" panose="020B0604020202020204" pitchFamily="34" charset="0"/>
                <a:ea typeface="Times New Roman" panose="02020603050405020304" pitchFamily="18" charset="0"/>
                <a:cs typeface="Arial" panose="020B0604020202020204" pitchFamily="34" charset="0"/>
              </a:rPr>
              <a:t>de predios del municipio y de </a:t>
            </a:r>
            <a:r>
              <a:rPr lang="es-ES"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particulares</a:t>
            </a:r>
          </a:p>
          <a:p>
            <a:pPr marL="0" indent="0" algn="just">
              <a:buNone/>
            </a:pPr>
            <a:r>
              <a:rPr lang="es-ES" b="1" dirty="0" smtClean="0">
                <a:solidFill>
                  <a:schemeClr val="tx1"/>
                </a:solidFill>
                <a:latin typeface="Arial" panose="020B0604020202020204" pitchFamily="34" charset="0"/>
                <a:cs typeface="Arial" panose="020B0604020202020204" pitchFamily="34" charset="0"/>
              </a:rPr>
              <a:t>5.- </a:t>
            </a:r>
            <a:r>
              <a:rPr lang="es-ES" dirty="0">
                <a:solidFill>
                  <a:schemeClr val="tx1"/>
                </a:solidFill>
                <a:latin typeface="Arial" panose="020B0604020202020204" pitchFamily="34" charset="0"/>
                <a:cs typeface="Arial" panose="020B0604020202020204" pitchFamily="34" charset="0"/>
              </a:rPr>
              <a:t>C</a:t>
            </a:r>
            <a:r>
              <a:rPr lang="es-ES" dirty="0" smtClean="0">
                <a:solidFill>
                  <a:schemeClr val="tx1"/>
                </a:solidFill>
                <a:latin typeface="Arial" panose="020B0604020202020204" pitchFamily="34" charset="0"/>
                <a:cs typeface="Arial" panose="020B0604020202020204" pitchFamily="34" charset="0"/>
              </a:rPr>
              <a:t>ontrol </a:t>
            </a:r>
            <a:r>
              <a:rPr lang="es-ES" dirty="0">
                <a:solidFill>
                  <a:schemeClr val="tx1"/>
                </a:solidFill>
                <a:latin typeface="Arial" panose="020B0604020202020204" pitchFamily="34" charset="0"/>
                <a:cs typeface="Arial" panose="020B0604020202020204" pitchFamily="34" charset="0"/>
              </a:rPr>
              <a:t>del </a:t>
            </a:r>
            <a:r>
              <a:rPr lang="es-ES" dirty="0" smtClean="0">
                <a:solidFill>
                  <a:schemeClr val="tx1"/>
                </a:solidFill>
                <a:latin typeface="Arial" panose="020B0604020202020204" pitchFamily="34" charset="0"/>
                <a:cs typeface="Arial" panose="020B0604020202020204" pitchFamily="34" charset="0"/>
              </a:rPr>
              <a:t>dengue</a:t>
            </a:r>
          </a:p>
          <a:p>
            <a:pPr marL="0" indent="0" algn="just">
              <a:buNone/>
            </a:pPr>
            <a:r>
              <a:rPr lang="es-ES" b="1" dirty="0" smtClean="0">
                <a:solidFill>
                  <a:schemeClr val="tx1"/>
                </a:solidFill>
                <a:latin typeface="Arial" panose="020B0604020202020204" pitchFamily="34" charset="0"/>
                <a:cs typeface="Arial" panose="020B0604020202020204" pitchFamily="34" charset="0"/>
              </a:rPr>
              <a:t>6.- </a:t>
            </a:r>
            <a:r>
              <a:rPr lang="es-ES" dirty="0" smtClean="0">
                <a:solidFill>
                  <a:schemeClr val="tx1"/>
                </a:solidFill>
                <a:latin typeface="Arial" panose="020B0604020202020204" pitchFamily="34" charset="0"/>
                <a:cs typeface="Arial" panose="020B0604020202020204" pitchFamily="34" charset="0"/>
              </a:rPr>
              <a:t>Recuperación </a:t>
            </a:r>
            <a:r>
              <a:rPr lang="es-ES" dirty="0">
                <a:solidFill>
                  <a:schemeClr val="tx1"/>
                </a:solidFill>
                <a:latin typeface="Arial" panose="020B0604020202020204" pitchFamily="34" charset="0"/>
                <a:cs typeface="Arial" panose="020B0604020202020204" pitchFamily="34" charset="0"/>
              </a:rPr>
              <a:t>parque de la </a:t>
            </a:r>
            <a:r>
              <a:rPr lang="es-ES" dirty="0" smtClean="0">
                <a:solidFill>
                  <a:schemeClr val="tx1"/>
                </a:solidFill>
                <a:latin typeface="Arial" panose="020B0604020202020204" pitchFamily="34" charset="0"/>
                <a:cs typeface="Arial" panose="020B0604020202020204" pitchFamily="34" charset="0"/>
              </a:rPr>
              <a:t>familia</a:t>
            </a:r>
          </a:p>
          <a:p>
            <a:pPr marL="0" indent="0" algn="just">
              <a:buNone/>
            </a:pPr>
            <a:r>
              <a:rPr lang="es-ES" b="1" dirty="0" smtClean="0">
                <a:solidFill>
                  <a:schemeClr val="tx1"/>
                </a:solidFill>
                <a:latin typeface="Arial" panose="020B0604020202020204" pitchFamily="34" charset="0"/>
                <a:cs typeface="Arial" panose="020B0604020202020204" pitchFamily="34" charset="0"/>
              </a:rPr>
              <a:t>7.- </a:t>
            </a:r>
            <a:r>
              <a:rPr lang="es-ES" dirty="0">
                <a:solidFill>
                  <a:schemeClr val="tx1"/>
                </a:solidFill>
                <a:latin typeface="Arial" panose="020B0604020202020204" pitchFamily="34" charset="0"/>
                <a:cs typeface="Arial" panose="020B0604020202020204" pitchFamily="34" charset="0"/>
              </a:rPr>
              <a:t>S</a:t>
            </a:r>
            <a:r>
              <a:rPr lang="es-ES" dirty="0" smtClean="0">
                <a:solidFill>
                  <a:schemeClr val="tx1"/>
                </a:solidFill>
                <a:latin typeface="Arial" panose="020B0604020202020204" pitchFamily="34" charset="0"/>
                <a:cs typeface="Arial" panose="020B0604020202020204" pitchFamily="34" charset="0"/>
              </a:rPr>
              <a:t>ervicio </a:t>
            </a:r>
            <a:r>
              <a:rPr lang="es-ES" dirty="0">
                <a:solidFill>
                  <a:schemeClr val="tx1"/>
                </a:solidFill>
                <a:latin typeface="Arial" panose="020B0604020202020204" pitchFamily="34" charset="0"/>
                <a:cs typeface="Arial" panose="020B0604020202020204" pitchFamily="34" charset="0"/>
              </a:rPr>
              <a:t>de </a:t>
            </a:r>
            <a:r>
              <a:rPr lang="es-ES" dirty="0" smtClean="0">
                <a:solidFill>
                  <a:schemeClr val="tx1"/>
                </a:solidFill>
                <a:latin typeface="Arial" panose="020B0604020202020204" pitchFamily="34" charset="0"/>
                <a:cs typeface="Arial" panose="020B0604020202020204" pitchFamily="34" charset="0"/>
              </a:rPr>
              <a:t>ambulancias</a:t>
            </a:r>
          </a:p>
          <a:p>
            <a:pPr marL="0" indent="0" algn="just">
              <a:buNone/>
            </a:pPr>
            <a:r>
              <a:rPr lang="es-ES" b="1" dirty="0" smtClean="0">
                <a:solidFill>
                  <a:schemeClr val="tx1"/>
                </a:solidFill>
                <a:latin typeface="Arial" panose="020B0604020202020204" pitchFamily="34" charset="0"/>
                <a:cs typeface="Arial" panose="020B0604020202020204" pitchFamily="34" charset="0"/>
              </a:rPr>
              <a:t>8.- </a:t>
            </a:r>
            <a:r>
              <a:rPr lang="es-ES" dirty="0">
                <a:solidFill>
                  <a:schemeClr val="tx1"/>
                </a:solidFill>
                <a:latin typeface="Arial" panose="020B0604020202020204" pitchFamily="34" charset="0"/>
                <a:cs typeface="Arial" panose="020B0604020202020204" pitchFamily="34" charset="0"/>
              </a:rPr>
              <a:t>C</a:t>
            </a:r>
            <a:r>
              <a:rPr lang="es-ES" dirty="0" smtClean="0">
                <a:solidFill>
                  <a:schemeClr val="tx1"/>
                </a:solidFill>
                <a:latin typeface="Arial" panose="020B0604020202020204" pitchFamily="34" charset="0"/>
                <a:cs typeface="Arial" panose="020B0604020202020204" pitchFamily="34" charset="0"/>
              </a:rPr>
              <a:t>arreras </a:t>
            </a:r>
            <a:r>
              <a:rPr lang="es-ES" dirty="0">
                <a:solidFill>
                  <a:schemeClr val="tx1"/>
                </a:solidFill>
                <a:latin typeface="Arial" panose="020B0604020202020204" pitchFamily="34" charset="0"/>
                <a:cs typeface="Arial" panose="020B0604020202020204" pitchFamily="34" charset="0"/>
              </a:rPr>
              <a:t>ofrecidas por el Sena y Universidad del </a:t>
            </a:r>
            <a:r>
              <a:rPr lang="es-ES" dirty="0" smtClean="0">
                <a:solidFill>
                  <a:schemeClr val="tx1"/>
                </a:solidFill>
                <a:latin typeface="Arial" panose="020B0604020202020204" pitchFamily="34" charset="0"/>
                <a:cs typeface="Arial" panose="020B0604020202020204" pitchFamily="34" charset="0"/>
              </a:rPr>
              <a:t>Valle</a:t>
            </a:r>
          </a:p>
          <a:p>
            <a:pPr marL="0" indent="0" algn="just">
              <a:buNone/>
            </a:pPr>
            <a:r>
              <a:rPr lang="es-ES" b="1" dirty="0" smtClean="0">
                <a:solidFill>
                  <a:schemeClr val="tx1"/>
                </a:solidFill>
                <a:latin typeface="Arial" panose="020B0604020202020204" pitchFamily="34" charset="0"/>
                <a:cs typeface="Arial" panose="020B0604020202020204" pitchFamily="34" charset="0"/>
              </a:rPr>
              <a:t>9.- </a:t>
            </a:r>
            <a:r>
              <a:rPr lang="es-ES" dirty="0">
                <a:solidFill>
                  <a:schemeClr val="tx1"/>
                </a:solidFill>
                <a:latin typeface="Arial" panose="020B0604020202020204" pitchFamily="34" charset="0"/>
                <a:cs typeface="Arial" panose="020B0604020202020204" pitchFamily="34" charset="0"/>
              </a:rPr>
              <a:t>A</a:t>
            </a:r>
            <a:r>
              <a:rPr lang="es-ES" dirty="0" smtClean="0">
                <a:solidFill>
                  <a:schemeClr val="tx1"/>
                </a:solidFill>
                <a:latin typeface="Arial" panose="020B0604020202020204" pitchFamily="34" charset="0"/>
                <a:cs typeface="Arial" panose="020B0604020202020204" pitchFamily="34" charset="0"/>
              </a:rPr>
              <a:t>cciones </a:t>
            </a:r>
            <a:r>
              <a:rPr lang="es-ES" dirty="0">
                <a:solidFill>
                  <a:schemeClr val="tx1"/>
                </a:solidFill>
                <a:latin typeface="Arial" panose="020B0604020202020204" pitchFamily="34" charset="0"/>
                <a:cs typeface="Arial" panose="020B0604020202020204" pitchFamily="34" charset="0"/>
              </a:rPr>
              <a:t>para atención de personas en situación de </a:t>
            </a:r>
            <a:r>
              <a:rPr lang="es-ES" dirty="0" smtClean="0">
                <a:solidFill>
                  <a:schemeClr val="tx1"/>
                </a:solidFill>
                <a:latin typeface="Arial" panose="020B0604020202020204" pitchFamily="34" charset="0"/>
                <a:cs typeface="Arial" panose="020B0604020202020204" pitchFamily="34" charset="0"/>
              </a:rPr>
              <a:t>drogadicción</a:t>
            </a:r>
          </a:p>
          <a:p>
            <a:pPr marL="0" indent="0" algn="just">
              <a:buNone/>
            </a:pPr>
            <a:r>
              <a:rPr lang="es-ES" b="1" dirty="0" smtClean="0">
                <a:solidFill>
                  <a:schemeClr val="tx1"/>
                </a:solidFill>
                <a:latin typeface="Arial" panose="020B0604020202020204" pitchFamily="34" charset="0"/>
                <a:cs typeface="Arial" panose="020B0604020202020204" pitchFamily="34" charset="0"/>
              </a:rPr>
              <a:t>10.- </a:t>
            </a:r>
            <a:r>
              <a:rPr lang="es-ES" dirty="0">
                <a:solidFill>
                  <a:schemeClr val="tx1"/>
                </a:solidFill>
                <a:latin typeface="Arial" panose="020B0604020202020204" pitchFamily="34" charset="0"/>
                <a:cs typeface="Arial" panose="020B0604020202020204" pitchFamily="34" charset="0"/>
              </a:rPr>
              <a:t>S</a:t>
            </a:r>
            <a:r>
              <a:rPr lang="es-ES" dirty="0" smtClean="0">
                <a:solidFill>
                  <a:schemeClr val="tx1"/>
                </a:solidFill>
                <a:latin typeface="Arial" panose="020B0604020202020204" pitchFamily="34" charset="0"/>
                <a:cs typeface="Arial" panose="020B0604020202020204" pitchFamily="34" charset="0"/>
              </a:rPr>
              <a:t>eñalización </a:t>
            </a:r>
            <a:r>
              <a:rPr lang="es-ES" dirty="0">
                <a:solidFill>
                  <a:schemeClr val="tx1"/>
                </a:solidFill>
                <a:latin typeface="Arial" panose="020B0604020202020204" pitchFamily="34" charset="0"/>
                <a:cs typeface="Arial" panose="020B0604020202020204" pitchFamily="34" charset="0"/>
              </a:rPr>
              <a:t>de foto </a:t>
            </a:r>
            <a:r>
              <a:rPr lang="es-ES" dirty="0" smtClean="0">
                <a:solidFill>
                  <a:schemeClr val="tx1"/>
                </a:solidFill>
                <a:latin typeface="Arial" panose="020B0604020202020204" pitchFamily="34" charset="0"/>
                <a:cs typeface="Arial" panose="020B0604020202020204" pitchFamily="34" charset="0"/>
              </a:rPr>
              <a:t>multas</a:t>
            </a:r>
          </a:p>
          <a:p>
            <a:pPr marL="0" indent="0" algn="just">
              <a:buNone/>
            </a:pPr>
            <a:r>
              <a:rPr lang="es-ES" b="1" dirty="0" smtClean="0">
                <a:solidFill>
                  <a:schemeClr val="tx1"/>
                </a:solidFill>
                <a:latin typeface="Arial" panose="020B0604020202020204" pitchFamily="34" charset="0"/>
                <a:cs typeface="Arial" panose="020B0604020202020204" pitchFamily="34" charset="0"/>
              </a:rPr>
              <a:t>11.- </a:t>
            </a:r>
            <a:r>
              <a:rPr lang="es-ES" dirty="0">
                <a:solidFill>
                  <a:schemeClr val="tx1"/>
                </a:solidFill>
                <a:latin typeface="Arial" panose="020B0604020202020204" pitchFamily="34" charset="0"/>
                <a:cs typeface="Arial" panose="020B0604020202020204" pitchFamily="34" charset="0"/>
              </a:rPr>
              <a:t>C</a:t>
            </a:r>
            <a:r>
              <a:rPr lang="es-ES" dirty="0" smtClean="0">
                <a:solidFill>
                  <a:schemeClr val="tx1"/>
                </a:solidFill>
                <a:latin typeface="Arial" panose="020B0604020202020204" pitchFamily="34" charset="0"/>
                <a:cs typeface="Arial" panose="020B0604020202020204" pitchFamily="34" charset="0"/>
              </a:rPr>
              <a:t>ronograma </a:t>
            </a:r>
            <a:r>
              <a:rPr lang="es-ES" dirty="0">
                <a:solidFill>
                  <a:schemeClr val="tx1"/>
                </a:solidFill>
                <a:latin typeface="Arial" panose="020B0604020202020204" pitchFamily="34" charset="0"/>
                <a:cs typeface="Arial" panose="020B0604020202020204" pitchFamily="34" charset="0"/>
              </a:rPr>
              <a:t>de jornadas </a:t>
            </a:r>
            <a:r>
              <a:rPr lang="es-ES" dirty="0" smtClean="0">
                <a:solidFill>
                  <a:schemeClr val="tx1"/>
                </a:solidFill>
                <a:latin typeface="Arial" panose="020B0604020202020204" pitchFamily="34" charset="0"/>
                <a:cs typeface="Arial" panose="020B0604020202020204" pitchFamily="34" charset="0"/>
              </a:rPr>
              <a:t>participativas</a:t>
            </a:r>
          </a:p>
          <a:p>
            <a:pPr marL="0" indent="0" algn="just">
              <a:buNone/>
            </a:pPr>
            <a:r>
              <a:rPr lang="es-ES" b="1" dirty="0" smtClean="0">
                <a:solidFill>
                  <a:schemeClr val="tx1"/>
                </a:solidFill>
                <a:latin typeface="Arial" panose="020B0604020202020204" pitchFamily="34" charset="0"/>
                <a:cs typeface="Arial" panose="020B0604020202020204" pitchFamily="34" charset="0"/>
              </a:rPr>
              <a:t>12.- </a:t>
            </a:r>
            <a:r>
              <a:rPr lang="es-ES" dirty="0">
                <a:solidFill>
                  <a:schemeClr val="tx1"/>
                </a:solidFill>
                <a:latin typeface="Arial" panose="020B0604020202020204" pitchFamily="34" charset="0"/>
                <a:cs typeface="Arial" panose="020B0604020202020204" pitchFamily="34" charset="0"/>
              </a:rPr>
              <a:t>P</a:t>
            </a:r>
            <a:r>
              <a:rPr lang="es-ES" dirty="0" smtClean="0">
                <a:solidFill>
                  <a:schemeClr val="tx1"/>
                </a:solidFill>
                <a:latin typeface="Arial" panose="020B0604020202020204" pitchFamily="34" charset="0"/>
                <a:cs typeface="Arial" panose="020B0604020202020204" pitchFamily="34" charset="0"/>
              </a:rPr>
              <a:t>ostes </a:t>
            </a:r>
            <a:r>
              <a:rPr lang="es-ES" dirty="0">
                <a:solidFill>
                  <a:schemeClr val="tx1"/>
                </a:solidFill>
                <a:latin typeface="Arial" panose="020B0604020202020204" pitchFamily="34" charset="0"/>
                <a:cs typeface="Arial" panose="020B0604020202020204" pitchFamily="34" charset="0"/>
              </a:rPr>
              <a:t>en mal </a:t>
            </a:r>
            <a:r>
              <a:rPr lang="es-ES" dirty="0" smtClean="0">
                <a:solidFill>
                  <a:schemeClr val="tx1"/>
                </a:solidFill>
                <a:latin typeface="Arial" panose="020B0604020202020204" pitchFamily="34" charset="0"/>
                <a:cs typeface="Arial" panose="020B0604020202020204" pitchFamily="34" charset="0"/>
              </a:rPr>
              <a:t>estado</a:t>
            </a:r>
          </a:p>
          <a:p>
            <a:pPr marL="0" indent="0" algn="just">
              <a:buNone/>
            </a:pPr>
            <a:r>
              <a:rPr lang="es-ES" b="1" dirty="0" smtClean="0">
                <a:solidFill>
                  <a:schemeClr val="tx1"/>
                </a:solidFill>
                <a:latin typeface="Arial" panose="020B0604020202020204" pitchFamily="34" charset="0"/>
                <a:cs typeface="Arial" panose="020B0604020202020204" pitchFamily="34" charset="0"/>
              </a:rPr>
              <a:t>13.- </a:t>
            </a:r>
            <a:r>
              <a:rPr lang="es-ES" dirty="0">
                <a:solidFill>
                  <a:schemeClr val="tx1"/>
                </a:solidFill>
                <a:latin typeface="Arial" panose="020B0604020202020204" pitchFamily="34" charset="0"/>
                <a:cs typeface="Arial" panose="020B0604020202020204" pitchFamily="34" charset="0"/>
              </a:rPr>
              <a:t>C</a:t>
            </a:r>
            <a:r>
              <a:rPr lang="es-ES" dirty="0" smtClean="0">
                <a:solidFill>
                  <a:schemeClr val="tx1"/>
                </a:solidFill>
                <a:latin typeface="Arial" panose="020B0604020202020204" pitchFamily="34" charset="0"/>
                <a:cs typeface="Arial" panose="020B0604020202020204" pitchFamily="34" charset="0"/>
              </a:rPr>
              <a:t>hinche </a:t>
            </a:r>
            <a:r>
              <a:rPr lang="es-ES" dirty="0">
                <a:solidFill>
                  <a:schemeClr val="tx1"/>
                </a:solidFill>
                <a:latin typeface="Arial" panose="020B0604020202020204" pitchFamily="34" charset="0"/>
                <a:cs typeface="Arial" panose="020B0604020202020204" pitchFamily="34" charset="0"/>
              </a:rPr>
              <a:t>en los arboles del barrio </a:t>
            </a:r>
            <a:r>
              <a:rPr lang="es-ES" dirty="0" smtClean="0">
                <a:solidFill>
                  <a:schemeClr val="tx1"/>
                </a:solidFill>
                <a:latin typeface="Arial" panose="020B0604020202020204" pitchFamily="34" charset="0"/>
                <a:cs typeface="Arial" panose="020B0604020202020204" pitchFamily="34" charset="0"/>
              </a:rPr>
              <a:t>Uribe</a:t>
            </a:r>
          </a:p>
          <a:p>
            <a:pPr marL="0" indent="0" algn="just">
              <a:buNone/>
            </a:pPr>
            <a:r>
              <a:rPr lang="es-ES" b="1" dirty="0" smtClean="0">
                <a:solidFill>
                  <a:schemeClr val="tx1"/>
                </a:solidFill>
                <a:latin typeface="Arial" panose="020B0604020202020204" pitchFamily="34" charset="0"/>
                <a:cs typeface="Arial" panose="020B0604020202020204" pitchFamily="34" charset="0"/>
              </a:rPr>
              <a:t>14.- </a:t>
            </a:r>
            <a:r>
              <a:rPr lang="es-ES" dirty="0">
                <a:solidFill>
                  <a:schemeClr val="tx1"/>
                </a:solidFill>
                <a:latin typeface="Arial" panose="020B0604020202020204" pitchFamily="34" charset="0"/>
                <a:cs typeface="Arial" panose="020B0604020202020204" pitchFamily="34" charset="0"/>
              </a:rPr>
              <a:t>A</a:t>
            </a:r>
            <a:r>
              <a:rPr lang="es-ES" dirty="0" smtClean="0">
                <a:solidFill>
                  <a:schemeClr val="tx1"/>
                </a:solidFill>
                <a:latin typeface="Arial" panose="020B0604020202020204" pitchFamily="34" charset="0"/>
                <a:cs typeface="Arial" panose="020B0604020202020204" pitchFamily="34" charset="0"/>
              </a:rPr>
              <a:t>cciones frente a casos de maltrato animal</a:t>
            </a:r>
            <a:endParaRPr lang="es-ES" b="1" dirty="0" smtClean="0">
              <a:solidFill>
                <a:schemeClr val="tx1"/>
              </a:solidFill>
              <a:latin typeface="Arial" panose="020B0604020202020204" pitchFamily="34" charset="0"/>
              <a:cs typeface="Arial" panose="020B0604020202020204" pitchFamily="34" charset="0"/>
            </a:endParaRPr>
          </a:p>
          <a:p>
            <a:pPr marL="0" indent="0" algn="just">
              <a:buNone/>
            </a:pPr>
            <a:endParaRPr lang="es-CO" b="1" dirty="0">
              <a:solidFill>
                <a:schemeClr val="tx1"/>
              </a:solidFill>
              <a:latin typeface="Arial" panose="020B0604020202020204" pitchFamily="34" charset="0"/>
              <a:cs typeface="Arial" panose="020B0604020202020204" pitchFamily="34" charset="0"/>
            </a:endParaRPr>
          </a:p>
          <a:p>
            <a:pPr marL="0" indent="0" algn="just">
              <a:buNone/>
            </a:pPr>
            <a:endParaRPr lang="es-CO" b="1" dirty="0" smtClean="0">
              <a:solidFill>
                <a:schemeClr val="tx1"/>
              </a:solidFill>
              <a:latin typeface="Arial" panose="020B0604020202020204" pitchFamily="34" charset="0"/>
              <a:cs typeface="Arial" panose="020B0604020202020204" pitchFamily="34" charset="0"/>
            </a:endParaRPr>
          </a:p>
          <a:p>
            <a:pPr marL="0" indent="0" algn="just">
              <a:buNone/>
            </a:pPr>
            <a:endParaRPr lang="es-CO" b="1" dirty="0">
              <a:solidFill>
                <a:schemeClr val="tx1"/>
              </a:solidFill>
              <a:latin typeface="Arial" panose="020B0604020202020204" pitchFamily="34" charset="0"/>
              <a:cs typeface="Arial" panose="020B0604020202020204" pitchFamily="34" charset="0"/>
            </a:endParaRPr>
          </a:p>
          <a:p>
            <a:pPr marL="0" indent="0" algn="just">
              <a:buNone/>
            </a:pPr>
            <a:endParaRPr lang="es-CO" b="1" dirty="0" smtClean="0">
              <a:solidFill>
                <a:schemeClr val="tx1"/>
              </a:solidFill>
              <a:latin typeface="Arial" panose="020B0604020202020204" pitchFamily="34" charset="0"/>
              <a:cs typeface="Arial" panose="020B0604020202020204" pitchFamily="34" charset="0"/>
            </a:endParaRPr>
          </a:p>
          <a:p>
            <a:pPr marL="0" indent="0" algn="just">
              <a:buNone/>
            </a:pPr>
            <a:endParaRPr lang="es-CO" b="1" dirty="0">
              <a:solidFill>
                <a:schemeClr val="tx1"/>
              </a:solidFill>
              <a:latin typeface="Arial" panose="020B0604020202020204" pitchFamily="34" charset="0"/>
              <a:cs typeface="Arial" panose="020B0604020202020204" pitchFamily="34" charset="0"/>
            </a:endParaRPr>
          </a:p>
          <a:p>
            <a:pPr marL="0" indent="0" algn="just">
              <a:buNone/>
            </a:pPr>
            <a:endParaRPr lang="es-CO" b="1" dirty="0" smtClean="0">
              <a:solidFill>
                <a:schemeClr val="tx1"/>
              </a:solidFill>
              <a:latin typeface="Arial" panose="020B0604020202020204" pitchFamily="34" charset="0"/>
              <a:cs typeface="Arial" panose="020B0604020202020204" pitchFamily="34" charset="0"/>
            </a:endParaRPr>
          </a:p>
          <a:p>
            <a:pPr marL="0" indent="0" algn="just">
              <a:buNone/>
            </a:pPr>
            <a:endParaRPr lang="es-CO" b="1" dirty="0">
              <a:solidFill>
                <a:schemeClr val="tx1"/>
              </a:solidFill>
              <a:latin typeface="Arial" panose="020B0604020202020204" pitchFamily="34" charset="0"/>
              <a:cs typeface="Arial" panose="020B0604020202020204" pitchFamily="34" charset="0"/>
            </a:endParaRPr>
          </a:p>
          <a:p>
            <a:pPr marL="0" indent="0" algn="just">
              <a:buNone/>
            </a:pPr>
            <a:endParaRPr lang="es-CO" b="1" dirty="0" smtClean="0">
              <a:solidFill>
                <a:schemeClr val="tx1"/>
              </a:solidFill>
              <a:latin typeface="Arial" panose="020B0604020202020204" pitchFamily="34" charset="0"/>
              <a:cs typeface="Arial" panose="020B0604020202020204" pitchFamily="34" charset="0"/>
            </a:endParaRPr>
          </a:p>
          <a:p>
            <a:pPr marL="0" indent="0" algn="just">
              <a:buNone/>
            </a:pPr>
            <a:endParaRPr lang="es-CO" b="1" dirty="0">
              <a:solidFill>
                <a:schemeClr val="tx1"/>
              </a:solidFill>
              <a:latin typeface="Arial" panose="020B0604020202020204" pitchFamily="34" charset="0"/>
              <a:cs typeface="Arial" panose="020B0604020202020204" pitchFamily="34" charset="0"/>
            </a:endParaRPr>
          </a:p>
        </p:txBody>
      </p:sp>
      <p:pic>
        <p:nvPicPr>
          <p:cNvPr id="4" name="Imagen 3"/>
          <p:cNvPicPr/>
          <p:nvPr/>
        </p:nvPicPr>
        <p:blipFill>
          <a:blip r:embed="rId2"/>
          <a:srcRect/>
          <a:stretch>
            <a:fillRect/>
          </a:stretch>
        </p:blipFill>
        <p:spPr bwMode="auto">
          <a:xfrm>
            <a:off x="10110952" y="520262"/>
            <a:ext cx="1198178" cy="1281113"/>
          </a:xfrm>
          <a:prstGeom prst="rect">
            <a:avLst/>
          </a:prstGeom>
          <a:noFill/>
          <a:ln w="9525">
            <a:noFill/>
            <a:miter lim="800000"/>
            <a:headEnd/>
            <a:tailEnd/>
          </a:ln>
        </p:spPr>
      </p:pic>
    </p:spTree>
    <p:extLst>
      <p:ext uri="{BB962C8B-B14F-4D97-AF65-F5344CB8AC3E}">
        <p14:creationId xmlns:p14="http://schemas.microsoft.com/office/powerpoint/2010/main" val="482581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210208"/>
            <a:ext cx="8876569" cy="557047"/>
          </a:xfrm>
        </p:spPr>
        <p:txBody>
          <a:bodyPr>
            <a:normAutofit fontScale="90000"/>
          </a:bodyPr>
          <a:lstStyle/>
          <a:p>
            <a:pPr algn="ctr"/>
            <a:r>
              <a:rPr lang="es-CO" u="sng" dirty="0">
                <a:solidFill>
                  <a:schemeClr val="accent2">
                    <a:lumMod val="75000"/>
                  </a:schemeClr>
                </a:solidFill>
                <a:latin typeface="Arial" panose="020B0604020202020204" pitchFamily="34" charset="0"/>
                <a:cs typeface="Arial" panose="020B0604020202020204" pitchFamily="34" charset="0"/>
              </a:rPr>
              <a:t>Proceso: Gestión de Control Político</a:t>
            </a:r>
            <a:endParaRPr lang="es-CO" u="sng" dirty="0"/>
          </a:p>
        </p:txBody>
      </p:sp>
      <p:sp>
        <p:nvSpPr>
          <p:cNvPr id="3" name="Marcador de contenido 2"/>
          <p:cNvSpPr>
            <a:spLocks noGrp="1"/>
          </p:cNvSpPr>
          <p:nvPr>
            <p:ph idx="1"/>
          </p:nvPr>
        </p:nvSpPr>
        <p:spPr>
          <a:xfrm>
            <a:off x="677334" y="767256"/>
            <a:ext cx="9065756" cy="5875282"/>
          </a:xfrm>
        </p:spPr>
        <p:txBody>
          <a:bodyPr>
            <a:normAutofit fontScale="25000" lnSpcReduction="20000"/>
          </a:bodyPr>
          <a:lstStyle/>
          <a:p>
            <a:pPr marL="0" indent="0">
              <a:buNone/>
            </a:pPr>
            <a:r>
              <a:rPr lang="es-CO" sz="6800" b="1" dirty="0">
                <a:solidFill>
                  <a:schemeClr val="accent5">
                    <a:lumMod val="75000"/>
                  </a:schemeClr>
                </a:solidFill>
                <a:latin typeface="Arial" panose="020B0604020202020204" pitchFamily="34" charset="0"/>
                <a:cs typeface="Arial" panose="020B0604020202020204" pitchFamily="34" charset="0"/>
              </a:rPr>
              <a:t>Temas  de control político: </a:t>
            </a:r>
            <a:r>
              <a:rPr lang="es-CO" sz="6800" b="1" dirty="0">
                <a:solidFill>
                  <a:schemeClr val="tx1"/>
                </a:solidFill>
                <a:latin typeface="Arial" panose="020B0604020202020204" pitchFamily="34" charset="0"/>
                <a:cs typeface="Arial" panose="020B0604020202020204" pitchFamily="34" charset="0"/>
              </a:rPr>
              <a:t>Solicitudes de actuaciones e informes</a:t>
            </a:r>
          </a:p>
          <a:p>
            <a:pPr marL="0" indent="0">
              <a:buNone/>
            </a:pPr>
            <a:endParaRPr lang="es-CO" sz="6800" dirty="0">
              <a:solidFill>
                <a:schemeClr val="tx1"/>
              </a:solidFill>
              <a:latin typeface="Arial" panose="020B0604020202020204" pitchFamily="34" charset="0"/>
              <a:cs typeface="Arial" panose="020B0604020202020204" pitchFamily="34" charset="0"/>
            </a:endParaRPr>
          </a:p>
          <a:p>
            <a:pPr marL="0" indent="0" algn="just">
              <a:buNone/>
            </a:pPr>
            <a:r>
              <a:rPr lang="es-CO" sz="6800" b="1" dirty="0" smtClean="0">
                <a:solidFill>
                  <a:schemeClr val="tx1"/>
                </a:solidFill>
                <a:latin typeface="Arial" panose="020B0604020202020204" pitchFamily="34" charset="0"/>
                <a:cs typeface="Arial" panose="020B0604020202020204" pitchFamily="34" charset="0"/>
              </a:rPr>
              <a:t>15.- </a:t>
            </a:r>
            <a:r>
              <a:rPr lang="es-ES" sz="6800" dirty="0">
                <a:solidFill>
                  <a:schemeClr val="tx1"/>
                </a:solidFill>
                <a:latin typeface="Arial" panose="020B0604020202020204" pitchFamily="34" charset="0"/>
                <a:cs typeface="Arial" panose="020B0604020202020204" pitchFamily="34" charset="0"/>
              </a:rPr>
              <a:t>E</a:t>
            </a:r>
            <a:r>
              <a:rPr lang="es-ES" sz="6800" dirty="0" smtClean="0">
                <a:solidFill>
                  <a:schemeClr val="tx1"/>
                </a:solidFill>
                <a:latin typeface="Arial" panose="020B0604020202020204" pitchFamily="34" charset="0"/>
                <a:cs typeface="Arial" panose="020B0604020202020204" pitchFamily="34" charset="0"/>
              </a:rPr>
              <a:t>ntrega </a:t>
            </a:r>
            <a:r>
              <a:rPr lang="es-ES" sz="6800" dirty="0">
                <a:solidFill>
                  <a:schemeClr val="tx1"/>
                </a:solidFill>
                <a:latin typeface="Arial" panose="020B0604020202020204" pitchFamily="34" charset="0"/>
                <a:cs typeface="Arial" panose="020B0604020202020204" pitchFamily="34" charset="0"/>
              </a:rPr>
              <a:t>de medicamentos por parte de la </a:t>
            </a:r>
            <a:r>
              <a:rPr lang="es-ES" sz="6800" dirty="0" smtClean="0">
                <a:solidFill>
                  <a:schemeClr val="tx1"/>
                </a:solidFill>
                <a:latin typeface="Arial" panose="020B0604020202020204" pitchFamily="34" charset="0"/>
                <a:cs typeface="Arial" panose="020B0604020202020204" pitchFamily="34" charset="0"/>
              </a:rPr>
              <a:t>EPS</a:t>
            </a:r>
          </a:p>
          <a:p>
            <a:pPr marL="0" indent="0" algn="just">
              <a:buNone/>
            </a:pPr>
            <a:r>
              <a:rPr lang="es-ES" sz="6800" b="1" dirty="0" smtClean="0">
                <a:solidFill>
                  <a:schemeClr val="tx1"/>
                </a:solidFill>
                <a:latin typeface="Arial" panose="020B0604020202020204" pitchFamily="34" charset="0"/>
                <a:cs typeface="Arial" panose="020B0604020202020204" pitchFamily="34" charset="0"/>
              </a:rPr>
              <a:t>16.- </a:t>
            </a:r>
            <a:r>
              <a:rPr lang="es-ES" sz="6800" dirty="0">
                <a:solidFill>
                  <a:schemeClr val="tx1"/>
                </a:solidFill>
                <a:latin typeface="Arial" panose="020B0604020202020204" pitchFamily="34" charset="0"/>
                <a:cs typeface="Arial" panose="020B0604020202020204" pitchFamily="34" charset="0"/>
              </a:rPr>
              <a:t>A</a:t>
            </a:r>
            <a:r>
              <a:rPr lang="es-ES" sz="6800" dirty="0" smtClean="0">
                <a:solidFill>
                  <a:schemeClr val="tx1"/>
                </a:solidFill>
                <a:latin typeface="Arial" panose="020B0604020202020204" pitchFamily="34" charset="0"/>
                <a:cs typeface="Arial" panose="020B0604020202020204" pitchFamily="34" charset="0"/>
              </a:rPr>
              <a:t>tención</a:t>
            </a:r>
            <a:r>
              <a:rPr lang="es-ES" sz="6800" dirty="0">
                <a:solidFill>
                  <a:schemeClr val="tx1"/>
                </a:solidFill>
                <a:latin typeface="Arial" panose="020B0604020202020204" pitchFamily="34" charset="0"/>
                <a:cs typeface="Arial" panose="020B0604020202020204" pitchFamily="34" charset="0"/>
              </a:rPr>
              <a:t>, contención y control  de casos de </a:t>
            </a:r>
            <a:r>
              <a:rPr lang="es-ES" sz="6800" dirty="0" smtClean="0">
                <a:solidFill>
                  <a:schemeClr val="tx1"/>
                </a:solidFill>
                <a:latin typeface="Arial" panose="020B0604020202020204" pitchFamily="34" charset="0"/>
                <a:cs typeface="Arial" panose="020B0604020202020204" pitchFamily="34" charset="0"/>
              </a:rPr>
              <a:t>coronavirus</a:t>
            </a:r>
          </a:p>
          <a:p>
            <a:pPr marL="0" indent="0" algn="just">
              <a:buNone/>
            </a:pPr>
            <a:r>
              <a:rPr lang="es-ES" sz="6800" b="1" dirty="0" smtClean="0">
                <a:solidFill>
                  <a:schemeClr val="tx1"/>
                </a:solidFill>
                <a:latin typeface="Arial" panose="020B0604020202020204" pitchFamily="34" charset="0"/>
                <a:cs typeface="Arial" panose="020B0604020202020204" pitchFamily="34" charset="0"/>
              </a:rPr>
              <a:t>17.- </a:t>
            </a:r>
            <a:r>
              <a:rPr lang="es-ES" sz="6800" dirty="0">
                <a:solidFill>
                  <a:schemeClr val="tx1"/>
                </a:solidFill>
                <a:latin typeface="Arial" panose="020B0604020202020204" pitchFamily="34" charset="0"/>
                <a:cs typeface="Arial" panose="020B0604020202020204" pitchFamily="34" charset="0"/>
              </a:rPr>
              <a:t>Q</a:t>
            </a:r>
            <a:r>
              <a:rPr lang="es-ES" sz="6800" dirty="0" smtClean="0">
                <a:solidFill>
                  <a:schemeClr val="tx1"/>
                </a:solidFill>
                <a:latin typeface="Arial" panose="020B0604020202020204" pitchFamily="34" charset="0"/>
                <a:cs typeface="Arial" panose="020B0604020202020204" pitchFamily="34" charset="0"/>
              </a:rPr>
              <a:t>uejas </a:t>
            </a:r>
            <a:r>
              <a:rPr lang="es-ES" sz="6800" dirty="0">
                <a:solidFill>
                  <a:schemeClr val="tx1"/>
                </a:solidFill>
                <a:latin typeface="Arial" panose="020B0604020202020204" pitchFamily="34" charset="0"/>
                <a:cs typeface="Arial" panose="020B0604020202020204" pitchFamily="34" charset="0"/>
              </a:rPr>
              <a:t>sobre los costos del servicios </a:t>
            </a:r>
            <a:r>
              <a:rPr lang="es-ES" sz="6800" dirty="0" smtClean="0">
                <a:solidFill>
                  <a:schemeClr val="tx1"/>
                </a:solidFill>
                <a:latin typeface="Arial" panose="020B0604020202020204" pitchFamily="34" charset="0"/>
                <a:cs typeface="Arial" panose="020B0604020202020204" pitchFamily="34" charset="0"/>
              </a:rPr>
              <a:t>públicos</a:t>
            </a:r>
          </a:p>
          <a:p>
            <a:pPr marL="0" indent="0" algn="just">
              <a:buNone/>
            </a:pPr>
            <a:r>
              <a:rPr lang="es-ES" sz="6800" b="1" dirty="0" smtClean="0">
                <a:solidFill>
                  <a:schemeClr val="tx1"/>
                </a:solidFill>
                <a:latin typeface="Arial" panose="020B0604020202020204" pitchFamily="34" charset="0"/>
                <a:cs typeface="Arial" panose="020B0604020202020204" pitchFamily="34" charset="0"/>
              </a:rPr>
              <a:t>18.- </a:t>
            </a:r>
            <a:r>
              <a:rPr lang="es-ES" sz="6800" dirty="0">
                <a:solidFill>
                  <a:schemeClr val="tx1"/>
                </a:solidFill>
                <a:latin typeface="Arial" panose="020B0604020202020204" pitchFamily="34" charset="0"/>
                <a:cs typeface="Arial" panose="020B0604020202020204" pitchFamily="34" charset="0"/>
              </a:rPr>
              <a:t>C</a:t>
            </a:r>
            <a:r>
              <a:rPr lang="es-ES" sz="6800" dirty="0" smtClean="0">
                <a:solidFill>
                  <a:schemeClr val="tx1"/>
                </a:solidFill>
                <a:latin typeface="Arial" panose="020B0604020202020204" pitchFamily="34" charset="0"/>
                <a:cs typeface="Arial" panose="020B0604020202020204" pitchFamily="34" charset="0"/>
              </a:rPr>
              <a:t>ontrol </a:t>
            </a:r>
            <a:r>
              <a:rPr lang="es-ES" sz="6800" dirty="0">
                <a:solidFill>
                  <a:schemeClr val="tx1"/>
                </a:solidFill>
                <a:latin typeface="Arial" panose="020B0604020202020204" pitchFamily="34" charset="0"/>
                <a:cs typeface="Arial" panose="020B0604020202020204" pitchFamily="34" charset="0"/>
              </a:rPr>
              <a:t>de perros razas de manejo </a:t>
            </a:r>
            <a:r>
              <a:rPr lang="es-ES" sz="6800" dirty="0" smtClean="0">
                <a:solidFill>
                  <a:schemeClr val="tx1"/>
                </a:solidFill>
                <a:latin typeface="Arial" panose="020B0604020202020204" pitchFamily="34" charset="0"/>
                <a:cs typeface="Arial" panose="020B0604020202020204" pitchFamily="34" charset="0"/>
              </a:rPr>
              <a:t>especial</a:t>
            </a:r>
          </a:p>
          <a:p>
            <a:pPr marL="0" indent="0" algn="just">
              <a:buNone/>
            </a:pPr>
            <a:r>
              <a:rPr lang="es-ES" sz="6800" b="1" dirty="0" smtClean="0">
                <a:solidFill>
                  <a:schemeClr val="tx1"/>
                </a:solidFill>
                <a:latin typeface="Arial" panose="020B0604020202020204" pitchFamily="34" charset="0"/>
                <a:cs typeface="Arial" panose="020B0604020202020204" pitchFamily="34" charset="0"/>
              </a:rPr>
              <a:t>19.- </a:t>
            </a:r>
            <a:r>
              <a:rPr lang="es-ES" sz="6800" dirty="0">
                <a:solidFill>
                  <a:schemeClr val="tx1"/>
                </a:solidFill>
                <a:latin typeface="Arial" panose="020B0604020202020204" pitchFamily="34" charset="0"/>
                <a:cs typeface="Arial" panose="020B0604020202020204" pitchFamily="34" charset="0"/>
              </a:rPr>
              <a:t>A</a:t>
            </a:r>
            <a:r>
              <a:rPr lang="es-ES" sz="6800" dirty="0" smtClean="0">
                <a:solidFill>
                  <a:schemeClr val="tx1"/>
                </a:solidFill>
                <a:latin typeface="Arial" panose="020B0604020202020204" pitchFamily="34" charset="0"/>
                <a:cs typeface="Arial" panose="020B0604020202020204" pitchFamily="34" charset="0"/>
              </a:rPr>
              <a:t>ctuaciones </a:t>
            </a:r>
            <a:r>
              <a:rPr lang="es-ES" sz="6800" dirty="0">
                <a:solidFill>
                  <a:schemeClr val="tx1"/>
                </a:solidFill>
                <a:latin typeface="Arial" panose="020B0604020202020204" pitchFamily="34" charset="0"/>
                <a:cs typeface="Arial" panose="020B0604020202020204" pitchFamily="34" charset="0"/>
              </a:rPr>
              <a:t>sobre la construcción del centro de bienestar </a:t>
            </a:r>
            <a:r>
              <a:rPr lang="es-ES" sz="6800" dirty="0" smtClean="0">
                <a:solidFill>
                  <a:schemeClr val="tx1"/>
                </a:solidFill>
                <a:latin typeface="Arial" panose="020B0604020202020204" pitchFamily="34" charset="0"/>
                <a:cs typeface="Arial" panose="020B0604020202020204" pitchFamily="34" charset="0"/>
              </a:rPr>
              <a:t>animal</a:t>
            </a:r>
          </a:p>
          <a:p>
            <a:pPr marL="0" indent="0" algn="just">
              <a:buNone/>
            </a:pPr>
            <a:r>
              <a:rPr lang="es-ES" sz="6800" b="1" dirty="0" smtClean="0">
                <a:solidFill>
                  <a:schemeClr val="tx1"/>
                </a:solidFill>
                <a:latin typeface="Arial" panose="020B0604020202020204" pitchFamily="34" charset="0"/>
                <a:cs typeface="Arial" panose="020B0604020202020204" pitchFamily="34" charset="0"/>
              </a:rPr>
              <a:t>20.- </a:t>
            </a:r>
            <a:r>
              <a:rPr lang="es-ES" sz="6800" dirty="0" smtClean="0">
                <a:solidFill>
                  <a:schemeClr val="tx1"/>
                </a:solidFill>
                <a:latin typeface="Arial" panose="020B0604020202020204" pitchFamily="34" charset="0"/>
                <a:cs typeface="Arial" panose="020B0604020202020204" pitchFamily="34" charset="0"/>
              </a:rPr>
              <a:t>Protocolos </a:t>
            </a:r>
            <a:r>
              <a:rPr lang="es-ES" sz="6800" dirty="0">
                <a:solidFill>
                  <a:schemeClr val="tx1"/>
                </a:solidFill>
                <a:latin typeface="Arial" panose="020B0604020202020204" pitchFamily="34" charset="0"/>
                <a:cs typeface="Arial" panose="020B0604020202020204" pitchFamily="34" charset="0"/>
              </a:rPr>
              <a:t>de bioseguridad en establecimientos de </a:t>
            </a:r>
            <a:r>
              <a:rPr lang="es-ES" sz="6800" dirty="0" smtClean="0">
                <a:solidFill>
                  <a:schemeClr val="tx1"/>
                </a:solidFill>
                <a:latin typeface="Arial" panose="020B0604020202020204" pitchFamily="34" charset="0"/>
                <a:cs typeface="Arial" panose="020B0604020202020204" pitchFamily="34" charset="0"/>
              </a:rPr>
              <a:t>comercio</a:t>
            </a:r>
          </a:p>
          <a:p>
            <a:pPr marL="0" indent="0" algn="just">
              <a:buNone/>
            </a:pPr>
            <a:r>
              <a:rPr lang="es-ES" sz="6800" b="1" dirty="0" smtClean="0">
                <a:solidFill>
                  <a:schemeClr val="tx1"/>
                </a:solidFill>
                <a:latin typeface="Arial" panose="020B0604020202020204" pitchFamily="34" charset="0"/>
                <a:cs typeface="Arial" panose="020B0604020202020204" pitchFamily="34" charset="0"/>
              </a:rPr>
              <a:t>21.- </a:t>
            </a:r>
            <a:r>
              <a:rPr lang="es-ES" sz="6800" dirty="0" smtClean="0">
                <a:solidFill>
                  <a:schemeClr val="tx1"/>
                </a:solidFill>
                <a:latin typeface="Arial" panose="020B0604020202020204" pitchFamily="34" charset="0"/>
                <a:cs typeface="Arial" panose="020B0604020202020204" pitchFamily="34" charset="0"/>
              </a:rPr>
              <a:t>M</a:t>
            </a:r>
            <a:r>
              <a:rPr lang="es-ES" sz="6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al </a:t>
            </a:r>
            <a:r>
              <a:rPr lang="es-ES" sz="6800" dirty="0">
                <a:solidFill>
                  <a:schemeClr val="tx1"/>
                </a:solidFill>
                <a:latin typeface="Arial" panose="020B0604020202020204" pitchFamily="34" charset="0"/>
                <a:ea typeface="Times New Roman" panose="02020603050405020304" pitchFamily="18" charset="0"/>
                <a:cs typeface="Arial" panose="020B0604020202020204" pitchFamily="34" charset="0"/>
              </a:rPr>
              <a:t>estado de la vía glorieta las </a:t>
            </a:r>
            <a:r>
              <a:rPr lang="es-ES" sz="6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Américas</a:t>
            </a:r>
          </a:p>
          <a:p>
            <a:pPr marL="0" indent="0" algn="just">
              <a:buNone/>
            </a:pPr>
            <a:r>
              <a:rPr lang="es-ES" sz="6800" b="1" dirty="0" smtClean="0">
                <a:solidFill>
                  <a:schemeClr val="tx1"/>
                </a:solidFill>
                <a:latin typeface="Arial" panose="020B0604020202020204" pitchFamily="34" charset="0"/>
                <a:cs typeface="Arial" panose="020B0604020202020204" pitchFamily="34" charset="0"/>
              </a:rPr>
              <a:t>22.- </a:t>
            </a:r>
            <a:r>
              <a:rPr lang="es-ES" sz="6800" dirty="0">
                <a:solidFill>
                  <a:schemeClr val="tx1"/>
                </a:solidFill>
                <a:latin typeface="Arial" panose="020B0604020202020204" pitchFamily="34" charset="0"/>
                <a:cs typeface="Arial" panose="020B0604020202020204" pitchFamily="34" charset="0"/>
              </a:rPr>
              <a:t>P</a:t>
            </a:r>
            <a:r>
              <a:rPr lang="es-ES" sz="6800" dirty="0" smtClean="0">
                <a:solidFill>
                  <a:schemeClr val="tx1"/>
                </a:solidFill>
                <a:latin typeface="Arial" panose="020B0604020202020204" pitchFamily="34" charset="0"/>
                <a:cs typeface="Arial" panose="020B0604020202020204" pitchFamily="34" charset="0"/>
              </a:rPr>
              <a:t>lanes </a:t>
            </a:r>
            <a:r>
              <a:rPr lang="es-ES" sz="6800" dirty="0">
                <a:solidFill>
                  <a:schemeClr val="tx1"/>
                </a:solidFill>
                <a:latin typeface="Arial" panose="020B0604020202020204" pitchFamily="34" charset="0"/>
                <a:cs typeface="Arial" panose="020B0604020202020204" pitchFamily="34" charset="0"/>
              </a:rPr>
              <a:t>de contingencia incendios </a:t>
            </a:r>
            <a:r>
              <a:rPr lang="es-ES" sz="6800" dirty="0" smtClean="0">
                <a:solidFill>
                  <a:schemeClr val="tx1"/>
                </a:solidFill>
                <a:latin typeface="Arial" panose="020B0604020202020204" pitchFamily="34" charset="0"/>
                <a:cs typeface="Arial" panose="020B0604020202020204" pitchFamily="34" charset="0"/>
              </a:rPr>
              <a:t>forestales</a:t>
            </a:r>
          </a:p>
          <a:p>
            <a:pPr marL="0" indent="0" algn="just">
              <a:buNone/>
            </a:pPr>
            <a:r>
              <a:rPr lang="es-ES" sz="6800" b="1" dirty="0" smtClean="0">
                <a:solidFill>
                  <a:schemeClr val="tx1"/>
                </a:solidFill>
                <a:latin typeface="Arial" panose="020B0604020202020204" pitchFamily="34" charset="0"/>
                <a:cs typeface="Arial" panose="020B0604020202020204" pitchFamily="34" charset="0"/>
              </a:rPr>
              <a:t>23.- </a:t>
            </a:r>
            <a:r>
              <a:rPr lang="es-ES" sz="6800" dirty="0" smtClean="0">
                <a:solidFill>
                  <a:schemeClr val="tx1"/>
                </a:solidFill>
                <a:latin typeface="Arial" panose="020B0604020202020204" pitchFamily="34" charset="0"/>
                <a:cs typeface="Arial" panose="020B0604020202020204" pitchFamily="34" charset="0"/>
              </a:rPr>
              <a:t>A</a:t>
            </a:r>
            <a:r>
              <a:rPr lang="es-ES" sz="6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cciones </a:t>
            </a:r>
            <a:r>
              <a:rPr lang="es-ES" sz="6800" dirty="0">
                <a:solidFill>
                  <a:schemeClr val="tx1"/>
                </a:solidFill>
                <a:latin typeface="Arial" panose="020B0604020202020204" pitchFamily="34" charset="0"/>
                <a:ea typeface="Times New Roman" panose="02020603050405020304" pitchFamily="18" charset="0"/>
                <a:cs typeface="Arial" panose="020B0604020202020204" pitchFamily="34" charset="0"/>
              </a:rPr>
              <a:t>implementadas reducción de hurto en barrio la </a:t>
            </a:r>
            <a:r>
              <a:rPr lang="es-ES" sz="6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Estancia</a:t>
            </a:r>
          </a:p>
          <a:p>
            <a:pPr marL="0" indent="0" algn="just">
              <a:buNone/>
            </a:pPr>
            <a:r>
              <a:rPr lang="es-ES" sz="6800" b="1" dirty="0" smtClean="0">
                <a:solidFill>
                  <a:schemeClr val="tx1"/>
                </a:solidFill>
                <a:latin typeface="Arial" panose="020B0604020202020204" pitchFamily="34" charset="0"/>
                <a:cs typeface="Arial" panose="020B0604020202020204" pitchFamily="34" charset="0"/>
              </a:rPr>
              <a:t>24.- </a:t>
            </a:r>
            <a:r>
              <a:rPr lang="es-ES" sz="6800" dirty="0" smtClean="0">
                <a:solidFill>
                  <a:schemeClr val="tx1"/>
                </a:solidFill>
                <a:latin typeface="Arial" panose="020B0604020202020204" pitchFamily="34" charset="0"/>
                <a:cs typeface="Arial" panose="020B0604020202020204" pitchFamily="34" charset="0"/>
              </a:rPr>
              <a:t>T</a:t>
            </a:r>
            <a:r>
              <a:rPr lang="es-ES" sz="6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erminación </a:t>
            </a:r>
            <a:r>
              <a:rPr lang="es-ES" sz="6800" dirty="0">
                <a:solidFill>
                  <a:schemeClr val="tx1"/>
                </a:solidFill>
                <a:latin typeface="Arial" panose="020B0604020202020204" pitchFamily="34" charset="0"/>
                <a:ea typeface="Times New Roman" panose="02020603050405020304" pitchFamily="18" charset="0"/>
                <a:cs typeface="Arial" panose="020B0604020202020204" pitchFamily="34" charset="0"/>
              </a:rPr>
              <a:t>de obras </a:t>
            </a:r>
            <a:r>
              <a:rPr lang="es-ES" sz="6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viales</a:t>
            </a:r>
          </a:p>
          <a:p>
            <a:pPr marL="0" indent="0" algn="just">
              <a:buNone/>
            </a:pPr>
            <a:r>
              <a:rPr lang="es-ES" sz="6800" b="1" dirty="0" smtClean="0">
                <a:solidFill>
                  <a:schemeClr val="tx1"/>
                </a:solidFill>
                <a:latin typeface="Arial" panose="020B0604020202020204" pitchFamily="34" charset="0"/>
                <a:cs typeface="Arial" panose="020B0604020202020204" pitchFamily="34" charset="0"/>
              </a:rPr>
              <a:t>25.- </a:t>
            </a:r>
            <a:r>
              <a:rPr lang="es-ES" sz="6800" dirty="0" smtClean="0">
                <a:solidFill>
                  <a:schemeClr val="tx1"/>
                </a:solidFill>
                <a:latin typeface="Arial" panose="020B0604020202020204" pitchFamily="34" charset="0"/>
                <a:cs typeface="Arial" panose="020B0604020202020204" pitchFamily="34" charset="0"/>
              </a:rPr>
              <a:t>P</a:t>
            </a:r>
            <a:r>
              <a:rPr lang="es-ES" sz="6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lanes </a:t>
            </a:r>
            <a:r>
              <a:rPr lang="es-ES" sz="6800" dirty="0">
                <a:solidFill>
                  <a:schemeClr val="tx1"/>
                </a:solidFill>
                <a:latin typeface="Arial" panose="020B0604020202020204" pitchFamily="34" charset="0"/>
                <a:ea typeface="Times New Roman" panose="02020603050405020304" pitchFamily="18" charset="0"/>
                <a:cs typeface="Arial" panose="020B0604020202020204" pitchFamily="34" charset="0"/>
              </a:rPr>
              <a:t>de compensación de siembra de </a:t>
            </a:r>
            <a:r>
              <a:rPr lang="es-ES" sz="6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árboles</a:t>
            </a:r>
          </a:p>
          <a:p>
            <a:pPr marL="0" indent="0" algn="just">
              <a:buNone/>
            </a:pPr>
            <a:r>
              <a:rPr lang="es-ES" sz="6800" b="1" dirty="0" smtClean="0">
                <a:solidFill>
                  <a:schemeClr val="tx1"/>
                </a:solidFill>
                <a:latin typeface="Arial" panose="020B0604020202020204" pitchFamily="34" charset="0"/>
                <a:cs typeface="Arial" panose="020B0604020202020204" pitchFamily="34" charset="0"/>
              </a:rPr>
              <a:t>26.- </a:t>
            </a:r>
            <a:r>
              <a:rPr lang="es-ES" sz="6800" dirty="0">
                <a:solidFill>
                  <a:schemeClr val="tx1"/>
                </a:solidFill>
                <a:latin typeface="Arial" panose="020B0604020202020204" pitchFamily="34" charset="0"/>
                <a:cs typeface="Arial" panose="020B0604020202020204" pitchFamily="34" charset="0"/>
              </a:rPr>
              <a:t>F</a:t>
            </a:r>
            <a:r>
              <a:rPr lang="es-ES" sz="6800" dirty="0" smtClean="0">
                <a:solidFill>
                  <a:schemeClr val="tx1"/>
                </a:solidFill>
                <a:latin typeface="Arial" panose="020B0604020202020204" pitchFamily="34" charset="0"/>
                <a:cs typeface="Arial" panose="020B0604020202020204" pitchFamily="34" charset="0"/>
              </a:rPr>
              <a:t>uertes </a:t>
            </a:r>
            <a:r>
              <a:rPr lang="es-ES" sz="6800" dirty="0">
                <a:solidFill>
                  <a:schemeClr val="tx1"/>
                </a:solidFill>
                <a:latin typeface="Arial" panose="020B0604020202020204" pitchFamily="34" charset="0"/>
                <a:cs typeface="Arial" panose="020B0604020202020204" pitchFamily="34" charset="0"/>
              </a:rPr>
              <a:t>olores en el barrio las </a:t>
            </a:r>
            <a:r>
              <a:rPr lang="es-ES" sz="6800" dirty="0" smtClean="0">
                <a:solidFill>
                  <a:schemeClr val="tx1"/>
                </a:solidFill>
                <a:latin typeface="Arial" panose="020B0604020202020204" pitchFamily="34" charset="0"/>
                <a:cs typeface="Arial" panose="020B0604020202020204" pitchFamily="34" charset="0"/>
              </a:rPr>
              <a:t>Américas</a:t>
            </a:r>
          </a:p>
          <a:p>
            <a:pPr marL="0" indent="0" algn="just">
              <a:buNone/>
            </a:pPr>
            <a:r>
              <a:rPr lang="es-ES" sz="6800" b="1" dirty="0" smtClean="0">
                <a:solidFill>
                  <a:schemeClr val="tx1"/>
                </a:solidFill>
                <a:latin typeface="Arial" panose="020B0604020202020204" pitchFamily="34" charset="0"/>
                <a:cs typeface="Arial" panose="020B0604020202020204" pitchFamily="34" charset="0"/>
              </a:rPr>
              <a:t>27.- I</a:t>
            </a:r>
            <a:r>
              <a:rPr lang="es-ES" sz="6800" dirty="0" smtClean="0">
                <a:solidFill>
                  <a:schemeClr val="tx1"/>
                </a:solidFill>
                <a:latin typeface="Arial" panose="020B0604020202020204" pitchFamily="34" charset="0"/>
                <a:cs typeface="Arial" panose="020B0604020202020204" pitchFamily="34" charset="0"/>
              </a:rPr>
              <a:t>nformación </a:t>
            </a:r>
            <a:r>
              <a:rPr lang="es-ES" sz="6800" dirty="0">
                <a:solidFill>
                  <a:schemeClr val="tx1"/>
                </a:solidFill>
                <a:latin typeface="Arial" panose="020B0604020202020204" pitchFamily="34" charset="0"/>
                <a:cs typeface="Arial" panose="020B0604020202020204" pitchFamily="34" charset="0"/>
              </a:rPr>
              <a:t>de predios del municipio de Yumbo en el sector Rural</a:t>
            </a:r>
            <a:endParaRPr lang="es-CO" sz="6800" b="1" dirty="0" smtClean="0">
              <a:solidFill>
                <a:schemeClr val="tx1"/>
              </a:solidFill>
              <a:latin typeface="Arial" panose="020B0604020202020204" pitchFamily="34" charset="0"/>
              <a:cs typeface="Arial" panose="020B0604020202020204" pitchFamily="34" charset="0"/>
            </a:endParaRPr>
          </a:p>
          <a:p>
            <a:pPr marL="0" indent="0" algn="just">
              <a:buNone/>
            </a:pPr>
            <a:endParaRPr lang="es-CO" sz="2000" b="1" dirty="0">
              <a:solidFill>
                <a:schemeClr val="tx1"/>
              </a:solidFill>
              <a:latin typeface="Arial" panose="020B0604020202020204" pitchFamily="34" charset="0"/>
              <a:cs typeface="Arial" panose="020B0604020202020204" pitchFamily="34" charset="0"/>
            </a:endParaRPr>
          </a:p>
          <a:p>
            <a:pPr marL="0" indent="0" algn="just">
              <a:buNone/>
            </a:pPr>
            <a:endParaRPr lang="es-CO" b="1" dirty="0" smtClean="0">
              <a:solidFill>
                <a:schemeClr val="tx1"/>
              </a:solidFill>
              <a:latin typeface="Arial" panose="020B0604020202020204" pitchFamily="34" charset="0"/>
              <a:cs typeface="Arial" panose="020B0604020202020204" pitchFamily="34" charset="0"/>
            </a:endParaRPr>
          </a:p>
          <a:p>
            <a:pPr marL="0" indent="0" algn="just">
              <a:buNone/>
            </a:pPr>
            <a:endParaRPr lang="es-CO" b="1" dirty="0">
              <a:solidFill>
                <a:schemeClr val="tx1"/>
              </a:solidFill>
              <a:latin typeface="Arial" panose="020B0604020202020204" pitchFamily="34" charset="0"/>
              <a:cs typeface="Arial" panose="020B0604020202020204" pitchFamily="34" charset="0"/>
            </a:endParaRPr>
          </a:p>
          <a:p>
            <a:pPr marL="0" indent="0" algn="just">
              <a:buNone/>
            </a:pPr>
            <a:endParaRPr lang="es-CO" b="1" dirty="0" smtClean="0">
              <a:solidFill>
                <a:schemeClr val="tx1"/>
              </a:solidFill>
              <a:latin typeface="Arial" panose="020B0604020202020204" pitchFamily="34" charset="0"/>
              <a:cs typeface="Arial" panose="020B0604020202020204" pitchFamily="34" charset="0"/>
            </a:endParaRPr>
          </a:p>
          <a:p>
            <a:pPr marL="0" indent="0" algn="just">
              <a:buNone/>
            </a:pPr>
            <a:endParaRPr lang="es-CO" b="1" dirty="0">
              <a:solidFill>
                <a:schemeClr val="tx1"/>
              </a:solidFill>
              <a:latin typeface="Arial" panose="020B0604020202020204" pitchFamily="34" charset="0"/>
              <a:cs typeface="Arial" panose="020B0604020202020204" pitchFamily="34" charset="0"/>
            </a:endParaRPr>
          </a:p>
          <a:p>
            <a:pPr marL="0" indent="0" algn="just">
              <a:buNone/>
            </a:pPr>
            <a:endParaRPr lang="es-CO" b="1" dirty="0" smtClean="0">
              <a:solidFill>
                <a:schemeClr val="tx1"/>
              </a:solidFill>
              <a:latin typeface="Arial" panose="020B0604020202020204" pitchFamily="34" charset="0"/>
              <a:cs typeface="Arial" panose="020B0604020202020204" pitchFamily="34" charset="0"/>
            </a:endParaRPr>
          </a:p>
          <a:p>
            <a:pPr marL="0" indent="0" algn="just">
              <a:buNone/>
            </a:pPr>
            <a:endParaRPr lang="es-CO" b="1" dirty="0">
              <a:solidFill>
                <a:schemeClr val="tx1"/>
              </a:solidFill>
              <a:latin typeface="Arial" panose="020B0604020202020204" pitchFamily="34" charset="0"/>
              <a:cs typeface="Arial" panose="020B0604020202020204" pitchFamily="34" charset="0"/>
            </a:endParaRPr>
          </a:p>
          <a:p>
            <a:pPr marL="0" indent="0">
              <a:buNone/>
            </a:pPr>
            <a:endParaRPr lang="es-CO" dirty="0" smtClean="0"/>
          </a:p>
          <a:p>
            <a:pPr marL="0" indent="0">
              <a:buNone/>
            </a:pPr>
            <a:endParaRPr lang="es-CO" dirty="0"/>
          </a:p>
          <a:p>
            <a:pPr marL="0" indent="0">
              <a:buNone/>
            </a:pPr>
            <a:endParaRPr lang="es-CO" dirty="0" smtClean="0"/>
          </a:p>
          <a:p>
            <a:pPr marL="0" indent="0">
              <a:buNone/>
            </a:pPr>
            <a:r>
              <a:rPr lang="es-CO" dirty="0"/>
              <a:t> </a:t>
            </a:r>
            <a:r>
              <a:rPr lang="es-CO" dirty="0" smtClean="0"/>
              <a:t>                       </a:t>
            </a:r>
            <a:endParaRPr lang="es-CO" dirty="0"/>
          </a:p>
        </p:txBody>
      </p:sp>
    </p:spTree>
    <p:extLst>
      <p:ext uri="{BB962C8B-B14F-4D97-AF65-F5344CB8AC3E}">
        <p14:creationId xmlns:p14="http://schemas.microsoft.com/office/powerpoint/2010/main" val="750405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43220"/>
            <a:ext cx="9193778" cy="661012"/>
          </a:xfrm>
        </p:spPr>
        <p:txBody>
          <a:bodyPr/>
          <a:lstStyle/>
          <a:p>
            <a:pPr algn="ctr"/>
            <a:r>
              <a:rPr lang="es-CO" u="sng" dirty="0">
                <a:solidFill>
                  <a:schemeClr val="accent2">
                    <a:lumMod val="75000"/>
                  </a:schemeClr>
                </a:solidFill>
                <a:latin typeface="Arial" panose="020B0604020202020204" pitchFamily="34" charset="0"/>
                <a:cs typeface="Arial" panose="020B0604020202020204" pitchFamily="34" charset="0"/>
              </a:rPr>
              <a:t>Proceso: Gestión de Control Político</a:t>
            </a:r>
            <a:endParaRPr lang="es-CO" u="sng" dirty="0"/>
          </a:p>
        </p:txBody>
      </p:sp>
      <p:sp>
        <p:nvSpPr>
          <p:cNvPr id="3" name="Marcador de contenido 2"/>
          <p:cNvSpPr>
            <a:spLocks noGrp="1"/>
          </p:cNvSpPr>
          <p:nvPr>
            <p:ph idx="1"/>
          </p:nvPr>
        </p:nvSpPr>
        <p:spPr>
          <a:xfrm>
            <a:off x="677333" y="969485"/>
            <a:ext cx="9193779" cy="5717754"/>
          </a:xfrm>
        </p:spPr>
        <p:txBody>
          <a:bodyPr>
            <a:normAutofit/>
          </a:bodyPr>
          <a:lstStyle/>
          <a:p>
            <a:pPr marL="0" indent="0" algn="just">
              <a:buNone/>
            </a:pPr>
            <a:r>
              <a:rPr lang="es-ES" dirty="0">
                <a:solidFill>
                  <a:schemeClr val="accent5">
                    <a:lumMod val="75000"/>
                  </a:schemeClr>
                </a:solidFill>
              </a:rPr>
              <a:t>I</a:t>
            </a:r>
            <a:r>
              <a:rPr lang="es-ES" dirty="0" smtClean="0">
                <a:solidFill>
                  <a:schemeClr val="accent5">
                    <a:lumMod val="75000"/>
                  </a:schemeClr>
                </a:solidFill>
              </a:rPr>
              <a:t>nvitaciones </a:t>
            </a:r>
            <a:r>
              <a:rPr lang="es-ES" dirty="0">
                <a:solidFill>
                  <a:schemeClr val="accent5">
                    <a:lumMod val="75000"/>
                  </a:schemeClr>
                </a:solidFill>
              </a:rPr>
              <a:t>y solicitudes mediante </a:t>
            </a:r>
            <a:r>
              <a:rPr lang="es-ES" dirty="0" smtClean="0">
                <a:solidFill>
                  <a:schemeClr val="accent5">
                    <a:lumMod val="75000"/>
                  </a:schemeClr>
                </a:solidFill>
              </a:rPr>
              <a:t>proposición:</a:t>
            </a:r>
          </a:p>
          <a:p>
            <a:pPr marL="0" indent="0" algn="just">
              <a:buNone/>
            </a:pPr>
            <a:endParaRPr lang="es-ES" dirty="0" smtClean="0">
              <a:solidFill>
                <a:schemeClr val="accent5">
                  <a:lumMod val="75000"/>
                </a:schemeClr>
              </a:solidFill>
            </a:endParaRPr>
          </a:p>
          <a:p>
            <a:pPr marL="0" indent="0" algn="just">
              <a:buNone/>
            </a:pPr>
            <a:r>
              <a:rPr lang="es-ES" dirty="0" smtClean="0">
                <a:solidFill>
                  <a:schemeClr val="accent5">
                    <a:lumMod val="75000"/>
                  </a:schemeClr>
                </a:solidFill>
              </a:rPr>
              <a:t>1.- </a:t>
            </a:r>
            <a:r>
              <a:rPr lang="es-ES" dirty="0" smtClean="0">
                <a:solidFill>
                  <a:schemeClr val="tx1"/>
                </a:solidFill>
              </a:rPr>
              <a:t>I</a:t>
            </a:r>
            <a:r>
              <a:rPr lang="es-ES" dirty="0" smtClean="0"/>
              <a:t>nvitación </a:t>
            </a:r>
            <a:r>
              <a:rPr lang="es-ES" dirty="0"/>
              <a:t>al Comandante de la Policía y Coordinador de Fiscalía Seccional Yumbo con </a:t>
            </a:r>
            <a:r>
              <a:rPr lang="es-ES" dirty="0" smtClean="0"/>
              <a:t>el </a:t>
            </a:r>
            <a:r>
              <a:rPr lang="es-ES" dirty="0"/>
              <a:t>tema seguridad en el municipio de </a:t>
            </a:r>
            <a:r>
              <a:rPr lang="es-ES" dirty="0" smtClean="0"/>
              <a:t>Yumbo.</a:t>
            </a:r>
          </a:p>
          <a:p>
            <a:pPr marL="0" indent="0" algn="just">
              <a:buNone/>
            </a:pPr>
            <a:r>
              <a:rPr lang="es-ES" dirty="0" smtClean="0">
                <a:solidFill>
                  <a:schemeClr val="accent5">
                    <a:lumMod val="75000"/>
                  </a:schemeClr>
                </a:solidFill>
              </a:rPr>
              <a:t>2.- </a:t>
            </a:r>
            <a:r>
              <a:rPr lang="es-ES" dirty="0"/>
              <a:t>I</a:t>
            </a:r>
            <a:r>
              <a:rPr lang="es-ES" dirty="0" smtClean="0"/>
              <a:t>nvitación </a:t>
            </a:r>
            <a:r>
              <a:rPr lang="es-ES" dirty="0"/>
              <a:t>delegados CVC con el tema medio </a:t>
            </a:r>
            <a:r>
              <a:rPr lang="es-ES" dirty="0" smtClean="0"/>
              <a:t>ambiente.</a:t>
            </a:r>
          </a:p>
          <a:p>
            <a:pPr marL="0" indent="0" algn="just">
              <a:buNone/>
            </a:pPr>
            <a:r>
              <a:rPr lang="es-ES" dirty="0" smtClean="0">
                <a:solidFill>
                  <a:schemeClr val="accent5">
                    <a:lumMod val="75000"/>
                  </a:schemeClr>
                </a:solidFill>
              </a:rPr>
              <a:t>3.- </a:t>
            </a:r>
            <a:r>
              <a:rPr lang="es-ES" dirty="0" smtClean="0"/>
              <a:t>Invitación </a:t>
            </a:r>
            <a:r>
              <a:rPr lang="es-ES" dirty="0"/>
              <a:t>al gerente EMCALI- Personería.- Secretario de Infraestructura con el tema alza en el cobro de los servicios </a:t>
            </a:r>
            <a:r>
              <a:rPr lang="es-ES" dirty="0" smtClean="0"/>
              <a:t>públicos.</a:t>
            </a:r>
          </a:p>
          <a:p>
            <a:pPr marL="0" indent="0" algn="just">
              <a:buNone/>
            </a:pPr>
            <a:r>
              <a:rPr lang="es-ES" dirty="0" smtClean="0">
                <a:solidFill>
                  <a:schemeClr val="accent5">
                    <a:lumMod val="75000"/>
                  </a:schemeClr>
                </a:solidFill>
              </a:rPr>
              <a:t>4.- </a:t>
            </a:r>
            <a:r>
              <a:rPr lang="es-ES" dirty="0"/>
              <a:t>I</a:t>
            </a:r>
            <a:r>
              <a:rPr lang="es-ES" dirty="0" smtClean="0"/>
              <a:t>nvitación </a:t>
            </a:r>
            <a:r>
              <a:rPr lang="es-ES" dirty="0"/>
              <a:t>UES departamental con el tema actuaciones realizadas frente al </a:t>
            </a:r>
            <a:r>
              <a:rPr lang="es-ES" dirty="0" smtClean="0"/>
              <a:t>Dengue.</a:t>
            </a:r>
          </a:p>
          <a:p>
            <a:pPr marL="0" indent="0" algn="just">
              <a:buNone/>
            </a:pPr>
            <a:r>
              <a:rPr lang="es-ES" dirty="0" smtClean="0">
                <a:solidFill>
                  <a:schemeClr val="accent5">
                    <a:lumMod val="75000"/>
                  </a:schemeClr>
                </a:solidFill>
              </a:rPr>
              <a:t>5.- </a:t>
            </a:r>
            <a:r>
              <a:rPr lang="es-ES" dirty="0"/>
              <a:t>S</a:t>
            </a:r>
            <a:r>
              <a:rPr lang="es-ES" dirty="0" smtClean="0"/>
              <a:t>olicitud </a:t>
            </a:r>
            <a:r>
              <a:rPr lang="es-ES" dirty="0"/>
              <a:t>bancada parlamentaria  sobre el tema aumento de pie de fuerza </a:t>
            </a:r>
            <a:r>
              <a:rPr lang="es-ES" dirty="0" smtClean="0"/>
              <a:t>policial.</a:t>
            </a:r>
          </a:p>
          <a:p>
            <a:pPr marL="0" indent="0" algn="just">
              <a:buNone/>
            </a:pPr>
            <a:r>
              <a:rPr lang="es-ES" dirty="0" smtClean="0">
                <a:solidFill>
                  <a:schemeClr val="accent5">
                    <a:lumMod val="75000"/>
                  </a:schemeClr>
                </a:solidFill>
              </a:rPr>
              <a:t>6.- </a:t>
            </a:r>
            <a:r>
              <a:rPr lang="es-ES" dirty="0"/>
              <a:t>S</a:t>
            </a:r>
            <a:r>
              <a:rPr lang="es-ES" dirty="0" smtClean="0"/>
              <a:t>olicitud </a:t>
            </a:r>
            <a:r>
              <a:rPr lang="es-ES" dirty="0"/>
              <a:t>a la ANI  y el ministerio del transporte sobre el tema estado construcción vía Mulaló – </a:t>
            </a:r>
            <a:r>
              <a:rPr lang="es-ES" dirty="0" smtClean="0"/>
              <a:t>Loboguerrero.</a:t>
            </a:r>
          </a:p>
          <a:p>
            <a:pPr marL="0" indent="0" algn="just">
              <a:buNone/>
            </a:pPr>
            <a:endParaRPr lang="es-ES" dirty="0" smtClean="0"/>
          </a:p>
          <a:p>
            <a:pPr marL="0" indent="0" algn="just">
              <a:buNone/>
            </a:pPr>
            <a:r>
              <a:rPr lang="es-ES" dirty="0" smtClean="0"/>
              <a:t>La </a:t>
            </a:r>
            <a:r>
              <a:rPr lang="es-ES" dirty="0"/>
              <a:t>Corporación </a:t>
            </a:r>
            <a:r>
              <a:rPr lang="es-ES" dirty="0" smtClean="0"/>
              <a:t>realizo éstas invitaciones </a:t>
            </a:r>
            <a:r>
              <a:rPr lang="es-ES" dirty="0"/>
              <a:t>y solicitudes mediante proposición a las diferentes dependencias para conocer más de cerca la situación del municipio de </a:t>
            </a:r>
            <a:r>
              <a:rPr lang="es-ES" dirty="0" smtClean="0"/>
              <a:t>Yumbo.</a:t>
            </a:r>
            <a:endParaRPr lang="es-CO" b="1" dirty="0" smtClean="0">
              <a:solidFill>
                <a:schemeClr val="accent5">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81302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43220"/>
            <a:ext cx="9193778" cy="661012"/>
          </a:xfrm>
        </p:spPr>
        <p:txBody>
          <a:bodyPr/>
          <a:lstStyle/>
          <a:p>
            <a:pPr algn="ctr"/>
            <a:r>
              <a:rPr lang="es-CO" b="1" u="sng" dirty="0">
                <a:solidFill>
                  <a:schemeClr val="accent2">
                    <a:lumMod val="75000"/>
                  </a:schemeClr>
                </a:solidFill>
                <a:latin typeface="Arial" panose="020B0604020202020204" pitchFamily="34" charset="0"/>
                <a:cs typeface="Arial" panose="020B0604020202020204" pitchFamily="34" charset="0"/>
              </a:rPr>
              <a:t>Proceso: Gestión de Control Político</a:t>
            </a:r>
            <a:endParaRPr lang="es-CO" b="1" u="sng" dirty="0"/>
          </a:p>
        </p:txBody>
      </p:sp>
      <p:sp>
        <p:nvSpPr>
          <p:cNvPr id="3" name="Marcador de contenido 2"/>
          <p:cNvSpPr>
            <a:spLocks noGrp="1"/>
          </p:cNvSpPr>
          <p:nvPr>
            <p:ph idx="1"/>
          </p:nvPr>
        </p:nvSpPr>
        <p:spPr>
          <a:xfrm>
            <a:off x="677333" y="969485"/>
            <a:ext cx="9193779" cy="5071878"/>
          </a:xfrm>
        </p:spPr>
        <p:txBody>
          <a:bodyPr>
            <a:normAutofit/>
          </a:bodyPr>
          <a:lstStyle/>
          <a:p>
            <a:pPr marL="0" indent="0" algn="just">
              <a:buNone/>
            </a:pPr>
            <a:endParaRPr lang="es-CO" b="1" dirty="0" smtClean="0">
              <a:solidFill>
                <a:schemeClr val="tx1"/>
              </a:solidFill>
              <a:latin typeface="Arial" panose="020B0604020202020204" pitchFamily="34" charset="0"/>
              <a:cs typeface="Arial" panose="020B0604020202020204" pitchFamily="34" charset="0"/>
            </a:endParaRPr>
          </a:p>
          <a:p>
            <a:pPr marL="0" indent="0" algn="just">
              <a:buNone/>
            </a:pPr>
            <a:r>
              <a:rPr lang="es-CO" b="1" dirty="0" smtClean="0">
                <a:solidFill>
                  <a:schemeClr val="tx1"/>
                </a:solidFill>
                <a:latin typeface="Arial" panose="020B0604020202020204" pitchFamily="34" charset="0"/>
                <a:cs typeface="Arial" panose="020B0604020202020204" pitchFamily="34" charset="0"/>
              </a:rPr>
              <a:t>INDICADORES</a:t>
            </a:r>
            <a:r>
              <a:rPr lang="es-CO" b="1" dirty="0">
                <a:solidFill>
                  <a:schemeClr val="tx1"/>
                </a:solidFill>
                <a:latin typeface="Arial" panose="020B0604020202020204" pitchFamily="34" charset="0"/>
                <a:cs typeface="Arial" panose="020B0604020202020204" pitchFamily="34" charset="0"/>
              </a:rPr>
              <a:t>:</a:t>
            </a:r>
          </a:p>
          <a:p>
            <a:pPr marL="0" indent="0" algn="just">
              <a:buNone/>
            </a:pPr>
            <a:endParaRPr lang="es-CO" dirty="0" smtClean="0">
              <a:solidFill>
                <a:schemeClr val="tx1"/>
              </a:solidFill>
              <a:latin typeface="Arial" panose="020B0604020202020204" pitchFamily="34" charset="0"/>
              <a:cs typeface="Arial" panose="020B0604020202020204" pitchFamily="34" charset="0"/>
            </a:endParaRPr>
          </a:p>
          <a:p>
            <a:pPr marL="0" indent="0" algn="just">
              <a:buNone/>
            </a:pPr>
            <a:r>
              <a:rPr lang="es-CO" dirty="0" smtClean="0">
                <a:solidFill>
                  <a:schemeClr val="tx1"/>
                </a:solidFill>
                <a:latin typeface="Arial" panose="020B0604020202020204" pitchFamily="34" charset="0"/>
                <a:cs typeface="Arial" panose="020B0604020202020204" pitchFamily="34" charset="0"/>
              </a:rPr>
              <a:t>1</a:t>
            </a:r>
            <a:r>
              <a:rPr lang="es-CO" dirty="0">
                <a:solidFill>
                  <a:schemeClr val="tx1"/>
                </a:solidFill>
                <a:latin typeface="Arial" panose="020B0604020202020204" pitchFamily="34" charset="0"/>
                <a:cs typeface="Arial" panose="020B0604020202020204" pitchFamily="34" charset="0"/>
              </a:rPr>
              <a:t>.-Del total de </a:t>
            </a:r>
            <a:r>
              <a:rPr lang="es-CO" dirty="0" smtClean="0">
                <a:solidFill>
                  <a:schemeClr val="tx1"/>
                </a:solidFill>
                <a:latin typeface="Arial" panose="020B0604020202020204" pitchFamily="34" charset="0"/>
                <a:cs typeface="Arial" panose="020B0604020202020204" pitchFamily="34" charset="0"/>
              </a:rPr>
              <a:t>citaciones cumplidas (48)  sobre  el total de citaciones </a:t>
            </a:r>
            <a:r>
              <a:rPr lang="es-CO" dirty="0">
                <a:solidFill>
                  <a:schemeClr val="tx1"/>
                </a:solidFill>
                <a:latin typeface="Arial" panose="020B0604020202020204" pitchFamily="34" charset="0"/>
                <a:cs typeface="Arial" panose="020B0604020202020204" pitchFamily="34" charset="0"/>
              </a:rPr>
              <a:t>programadas</a:t>
            </a:r>
            <a:r>
              <a:rPr lang="es-CO" dirty="0" smtClean="0">
                <a:solidFill>
                  <a:schemeClr val="tx1"/>
                </a:solidFill>
                <a:latin typeface="Arial" panose="020B0604020202020204" pitchFamily="34" charset="0"/>
                <a:cs typeface="Arial" panose="020B0604020202020204" pitchFamily="34" charset="0"/>
              </a:rPr>
              <a:t> (50) en </a:t>
            </a:r>
            <a:r>
              <a:rPr lang="es-CO" dirty="0">
                <a:solidFill>
                  <a:schemeClr val="tx1"/>
                </a:solidFill>
                <a:latin typeface="Arial" panose="020B0604020202020204" pitchFamily="34" charset="0"/>
                <a:cs typeface="Arial" panose="020B0604020202020204" pitchFamily="34" charset="0"/>
              </a:rPr>
              <a:t>el </a:t>
            </a:r>
            <a:r>
              <a:rPr lang="es-CO" dirty="0" smtClean="0">
                <a:solidFill>
                  <a:schemeClr val="tx1"/>
                </a:solidFill>
                <a:latin typeface="Arial" panose="020B0604020202020204" pitchFamily="34" charset="0"/>
                <a:cs typeface="Arial" panose="020B0604020202020204" pitchFamily="34" charset="0"/>
              </a:rPr>
              <a:t>2020, </a:t>
            </a:r>
            <a:r>
              <a:rPr lang="es-CO" dirty="0">
                <a:solidFill>
                  <a:schemeClr val="tx1"/>
                </a:solidFill>
                <a:latin typeface="Arial" panose="020B0604020202020204" pitchFamily="34" charset="0"/>
                <a:cs typeface="Arial" panose="020B0604020202020204" pitchFamily="34" charset="0"/>
              </a:rPr>
              <a:t>se cumplió el </a:t>
            </a:r>
            <a:r>
              <a:rPr lang="es-CO" dirty="0" smtClean="0">
                <a:solidFill>
                  <a:schemeClr val="tx1"/>
                </a:solidFill>
                <a:latin typeface="Arial" panose="020B0604020202020204" pitchFamily="34" charset="0"/>
                <a:cs typeface="Arial" panose="020B0604020202020204" pitchFamily="34" charset="0"/>
              </a:rPr>
              <a:t> </a:t>
            </a:r>
            <a:r>
              <a:rPr lang="es-CO" b="1" dirty="0" smtClean="0">
                <a:solidFill>
                  <a:schemeClr val="tx1"/>
                </a:solidFill>
                <a:latin typeface="Arial" panose="020B0604020202020204" pitchFamily="34" charset="0"/>
                <a:cs typeface="Arial" panose="020B0604020202020204" pitchFamily="34" charset="0"/>
              </a:rPr>
              <a:t>96%</a:t>
            </a:r>
            <a:r>
              <a:rPr lang="es-CO" dirty="0" smtClean="0">
                <a:solidFill>
                  <a:schemeClr val="tx1"/>
                </a:solidFill>
                <a:latin typeface="Arial" panose="020B0604020202020204" pitchFamily="34" charset="0"/>
                <a:cs typeface="Arial" panose="020B0604020202020204" pitchFamily="34" charset="0"/>
              </a:rPr>
              <a:t>. </a:t>
            </a:r>
            <a:endParaRPr lang="es-CO" dirty="0">
              <a:solidFill>
                <a:schemeClr val="tx1"/>
              </a:solidFill>
              <a:latin typeface="Arial" panose="020B0604020202020204" pitchFamily="34" charset="0"/>
              <a:cs typeface="Arial" panose="020B0604020202020204" pitchFamily="34" charset="0"/>
            </a:endParaRPr>
          </a:p>
          <a:p>
            <a:pPr marL="0" indent="0" algn="just">
              <a:buNone/>
            </a:pPr>
            <a:endParaRPr lang="es-CO" dirty="0" smtClean="0">
              <a:solidFill>
                <a:schemeClr val="tx1"/>
              </a:solidFill>
              <a:latin typeface="Arial" panose="020B0604020202020204" pitchFamily="34" charset="0"/>
              <a:cs typeface="Arial" panose="020B0604020202020204" pitchFamily="34" charset="0"/>
            </a:endParaRPr>
          </a:p>
          <a:p>
            <a:pPr marL="0" indent="0" algn="just">
              <a:buNone/>
            </a:pPr>
            <a:r>
              <a:rPr lang="es-CO" dirty="0" smtClean="0">
                <a:solidFill>
                  <a:schemeClr val="tx1"/>
                </a:solidFill>
                <a:latin typeface="Arial" panose="020B0604020202020204" pitchFamily="34" charset="0"/>
                <a:cs typeface="Arial" panose="020B0604020202020204" pitchFamily="34" charset="0"/>
              </a:rPr>
              <a:t>2</a:t>
            </a:r>
            <a:r>
              <a:rPr lang="es-CO" dirty="0">
                <a:solidFill>
                  <a:schemeClr val="tx1"/>
                </a:solidFill>
                <a:latin typeface="Arial" panose="020B0604020202020204" pitchFamily="34" charset="0"/>
                <a:cs typeface="Arial" panose="020B0604020202020204" pitchFamily="34" charset="0"/>
              </a:rPr>
              <a:t>.- Del total de cabildos abiertos  </a:t>
            </a:r>
            <a:r>
              <a:rPr lang="es-CO" dirty="0" smtClean="0">
                <a:solidFill>
                  <a:schemeClr val="tx1"/>
                </a:solidFill>
                <a:latin typeface="Arial" panose="020B0604020202020204" pitchFamily="34" charset="0"/>
                <a:cs typeface="Arial" panose="020B0604020202020204" pitchFamily="34" charset="0"/>
              </a:rPr>
              <a:t>(1) </a:t>
            </a:r>
            <a:r>
              <a:rPr lang="es-CO" dirty="0">
                <a:solidFill>
                  <a:schemeClr val="tx1"/>
                </a:solidFill>
                <a:latin typeface="Arial" panose="020B0604020202020204" pitchFamily="34" charset="0"/>
                <a:cs typeface="Arial" panose="020B0604020202020204" pitchFamily="34" charset="0"/>
              </a:rPr>
              <a:t>en el </a:t>
            </a:r>
            <a:r>
              <a:rPr lang="es-CO" dirty="0" smtClean="0">
                <a:solidFill>
                  <a:schemeClr val="tx1"/>
                </a:solidFill>
                <a:latin typeface="Arial" panose="020B0604020202020204" pitchFamily="34" charset="0"/>
                <a:cs typeface="Arial" panose="020B0604020202020204" pitchFamily="34" charset="0"/>
              </a:rPr>
              <a:t>2020, </a:t>
            </a:r>
            <a:r>
              <a:rPr lang="es-CO" dirty="0">
                <a:solidFill>
                  <a:schemeClr val="tx1"/>
                </a:solidFill>
                <a:latin typeface="Arial" panose="020B0604020202020204" pitchFamily="34" charset="0"/>
                <a:cs typeface="Arial" panose="020B0604020202020204" pitchFamily="34" charset="0"/>
              </a:rPr>
              <a:t>se cumplió el </a:t>
            </a:r>
            <a:r>
              <a:rPr lang="es-CO" b="1" dirty="0">
                <a:solidFill>
                  <a:schemeClr val="tx1"/>
                </a:solidFill>
                <a:latin typeface="Arial" panose="020B0604020202020204" pitchFamily="34" charset="0"/>
                <a:cs typeface="Arial" panose="020B0604020202020204" pitchFamily="34" charset="0"/>
              </a:rPr>
              <a:t>100%</a:t>
            </a:r>
          </a:p>
          <a:p>
            <a:endParaRPr lang="es-CO" dirty="0"/>
          </a:p>
        </p:txBody>
      </p:sp>
    </p:spTree>
    <p:extLst>
      <p:ext uri="{BB962C8B-B14F-4D97-AF65-F5344CB8AC3E}">
        <p14:creationId xmlns:p14="http://schemas.microsoft.com/office/powerpoint/2010/main" val="613268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64406"/>
            <a:ext cx="8596668" cy="793213"/>
          </a:xfrm>
        </p:spPr>
        <p:txBody>
          <a:bodyPr>
            <a:normAutofit/>
          </a:bodyPr>
          <a:lstStyle/>
          <a:p>
            <a:pPr algn="ctr"/>
            <a:r>
              <a:rPr lang="es-CO" b="1" u="sng" dirty="0" smtClean="0">
                <a:solidFill>
                  <a:schemeClr val="accent2">
                    <a:lumMod val="75000"/>
                  </a:schemeClr>
                </a:solidFill>
                <a:latin typeface="Arial" panose="020B0604020202020204" pitchFamily="34" charset="0"/>
                <a:cs typeface="Arial" panose="020B0604020202020204" pitchFamily="34" charset="0"/>
              </a:rPr>
              <a:t>Participación ciudadana 2020</a:t>
            </a:r>
            <a:endParaRPr lang="es-CO" b="1" u="sng" dirty="0">
              <a:solidFill>
                <a:schemeClr val="accent2">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77334" y="1156771"/>
            <a:ext cx="8596668" cy="4884592"/>
          </a:xfrm>
        </p:spPr>
        <p:txBody>
          <a:bodyPr/>
          <a:lstStyle/>
          <a:p>
            <a:pPr algn="just"/>
            <a:r>
              <a:rPr lang="es-CO" sz="2000" dirty="0" smtClean="0">
                <a:latin typeface="Arial" panose="020B0604020202020204" pitchFamily="34" charset="0"/>
                <a:cs typeface="Arial" panose="020B0604020202020204" pitchFamily="34" charset="0"/>
              </a:rPr>
              <a:t>En el transcurso  del año (ENERO a DICIEMBRE  del  2020) se realizaron un total de 107 participaciones de ciudadanos y ciudadanas de los diferentes barrios de Yumbo, en representación de diversas organizaciones, entidades  o institutos, con temas  diversos. Estas  inquietudes fueron atendidas y escuchadas por los honorables concejales.</a:t>
            </a:r>
          </a:p>
          <a:p>
            <a:r>
              <a:rPr lang="es-CO" sz="2000" dirty="0" smtClean="0">
                <a:latin typeface="Arial" panose="020B0604020202020204" pitchFamily="34" charset="0"/>
                <a:cs typeface="Arial" panose="020B0604020202020204" pitchFamily="34" charset="0"/>
              </a:rPr>
              <a:t>Temas que quedaron grabados y registrados en las diversas actas de plenaria, las cuales se encuentran publicadas en  la pagina web de la entidad</a:t>
            </a:r>
            <a:r>
              <a:rPr lang="es-CO" dirty="0" smtClean="0">
                <a:latin typeface="Arial" panose="020B0604020202020204" pitchFamily="34" charset="0"/>
                <a:cs typeface="Arial" panose="020B0604020202020204" pitchFamily="34" charset="0"/>
              </a:rPr>
              <a:t>.</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50357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492369"/>
            <a:ext cx="9059790" cy="724930"/>
          </a:xfrm>
        </p:spPr>
        <p:txBody>
          <a:bodyPr>
            <a:normAutofit fontScale="90000"/>
          </a:bodyPr>
          <a:lstStyle/>
          <a:p>
            <a:r>
              <a:rPr lang="es-CO" b="1" u="sng" dirty="0">
                <a:solidFill>
                  <a:schemeClr val="accent2">
                    <a:lumMod val="75000"/>
                  </a:schemeClr>
                </a:solidFill>
                <a:latin typeface="Arial" panose="020B0604020202020204" pitchFamily="34" charset="0"/>
                <a:cs typeface="Arial" panose="020B0604020202020204" pitchFamily="34" charset="0"/>
              </a:rPr>
              <a:t>PLAN ESTRATÉGICO INSTITUCIONAL-2020</a:t>
            </a:r>
            <a:endParaRPr lang="es-CO"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665711532"/>
              </p:ext>
            </p:extLst>
          </p:nvPr>
        </p:nvGraphicFramePr>
        <p:xfrm>
          <a:off x="677334" y="1568991"/>
          <a:ext cx="9059790" cy="4941977"/>
        </p:xfrm>
        <a:graphic>
          <a:graphicData uri="http://schemas.openxmlformats.org/drawingml/2006/table">
            <a:tbl>
              <a:tblPr firstRow="1" bandRow="1">
                <a:tableStyleId>{5C22544A-7EE6-4342-B048-85BDC9FD1C3A}</a:tableStyleId>
              </a:tblPr>
              <a:tblGrid>
                <a:gridCol w="612774">
                  <a:extLst>
                    <a:ext uri="{9D8B030D-6E8A-4147-A177-3AD203B41FA5}">
                      <a16:colId xmlns:a16="http://schemas.microsoft.com/office/drawing/2014/main" val="2263947183"/>
                    </a:ext>
                  </a:extLst>
                </a:gridCol>
                <a:gridCol w="2753282">
                  <a:extLst>
                    <a:ext uri="{9D8B030D-6E8A-4147-A177-3AD203B41FA5}">
                      <a16:colId xmlns:a16="http://schemas.microsoft.com/office/drawing/2014/main" val="3879815412"/>
                    </a:ext>
                  </a:extLst>
                </a:gridCol>
                <a:gridCol w="5693734">
                  <a:extLst>
                    <a:ext uri="{9D8B030D-6E8A-4147-A177-3AD203B41FA5}">
                      <a16:colId xmlns:a16="http://schemas.microsoft.com/office/drawing/2014/main" val="797840486"/>
                    </a:ext>
                  </a:extLst>
                </a:gridCol>
              </a:tblGrid>
              <a:tr h="600417">
                <a:tc>
                  <a:txBody>
                    <a:bodyPr/>
                    <a:lstStyle/>
                    <a:p>
                      <a:pPr algn="ctr"/>
                      <a:r>
                        <a:rPr lang="es-CO" sz="1600" dirty="0" smtClean="0"/>
                        <a:t>No</a:t>
                      </a:r>
                      <a:endParaRPr lang="es-CO"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sz="1600" dirty="0" smtClean="0"/>
                        <a:t>OBJETIVOS ESTRATÉGICOS </a:t>
                      </a:r>
                    </a:p>
                    <a:p>
                      <a:pPr algn="ctr"/>
                      <a:endParaRPr lang="es-CO" sz="1600" dirty="0"/>
                    </a:p>
                  </a:txBody>
                  <a:tcPr/>
                </a:tc>
                <a:tc>
                  <a:txBody>
                    <a:bodyPr/>
                    <a:lstStyle/>
                    <a:p>
                      <a:pPr algn="ctr"/>
                      <a:r>
                        <a:rPr lang="es-CO" sz="1600" dirty="0" smtClean="0"/>
                        <a:t>ACCIONES</a:t>
                      </a:r>
                      <a:r>
                        <a:rPr lang="es-CO" sz="1600" baseline="0" dirty="0" smtClean="0"/>
                        <a:t> ADELANTADAS POR EL CONCEJO MUNICIPAL </a:t>
                      </a:r>
                      <a:endParaRPr lang="es-CO" sz="1600" dirty="0"/>
                    </a:p>
                  </a:txBody>
                  <a:tcPr/>
                </a:tc>
                <a:extLst>
                  <a:ext uri="{0D108BD9-81ED-4DB2-BD59-A6C34878D82A}">
                    <a16:rowId xmlns:a16="http://schemas.microsoft.com/office/drawing/2014/main" val="756011895"/>
                  </a:ext>
                </a:extLst>
              </a:tr>
              <a:tr h="1401390">
                <a:tc>
                  <a:txBody>
                    <a:bodyPr/>
                    <a:lstStyle/>
                    <a:p>
                      <a:pPr algn="ctr"/>
                      <a:r>
                        <a:rPr lang="es-CO" sz="1600" dirty="0" smtClean="0"/>
                        <a:t>1</a:t>
                      </a:r>
                      <a:endParaRPr lang="es-CO" sz="1600" dirty="0"/>
                    </a:p>
                  </a:txBody>
                  <a:tcPr/>
                </a:tc>
                <a:tc>
                  <a:txBody>
                    <a:bodyPr/>
                    <a:lstStyle/>
                    <a:p>
                      <a:r>
                        <a:rPr lang="es-CO" sz="1600" dirty="0" smtClean="0"/>
                        <a:t>Estudiar y aprobar propuestas para el desarrollo del Municipio.</a:t>
                      </a:r>
                      <a:endParaRPr lang="es-CO" sz="1600" dirty="0"/>
                    </a:p>
                  </a:txBody>
                  <a:tcPr/>
                </a:tc>
                <a:tc>
                  <a:txBody>
                    <a:bodyPr/>
                    <a:lstStyle/>
                    <a:p>
                      <a:pPr algn="just"/>
                      <a:r>
                        <a:rPr lang="es-CO" sz="1600" dirty="0" smtClean="0"/>
                        <a:t>Durante</a:t>
                      </a:r>
                      <a:r>
                        <a:rPr lang="es-CO" sz="1600" baseline="0" dirty="0" smtClean="0"/>
                        <a:t> la vigencia 2020 en el Concejo Municipal de Yumbo se presentaron un total de 33 proyectos de acuerdos, se aprobaros 30 acuerdos,  se archivó 1 proyecto de acuerdo y 2 se negaron.</a:t>
                      </a:r>
                    </a:p>
                    <a:p>
                      <a:pPr algn="just"/>
                      <a:r>
                        <a:rPr lang="es-CO" sz="1600" b="1" baseline="0" dirty="0" smtClean="0">
                          <a:solidFill>
                            <a:schemeClr val="tx1"/>
                          </a:solidFill>
                        </a:rPr>
                        <a:t>Porcentaje de eficacia: 91%</a:t>
                      </a:r>
                      <a:endParaRPr lang="es-CO" sz="1600" b="1" dirty="0">
                        <a:solidFill>
                          <a:schemeClr val="tx1"/>
                        </a:solidFill>
                      </a:endParaRPr>
                    </a:p>
                  </a:txBody>
                  <a:tcPr/>
                </a:tc>
                <a:extLst>
                  <a:ext uri="{0D108BD9-81ED-4DB2-BD59-A6C34878D82A}">
                    <a16:rowId xmlns:a16="http://schemas.microsoft.com/office/drawing/2014/main" val="3822875191"/>
                  </a:ext>
                </a:extLst>
              </a:tr>
              <a:tr h="2940170">
                <a:tc>
                  <a:txBody>
                    <a:bodyPr/>
                    <a:lstStyle/>
                    <a:p>
                      <a:pPr algn="ctr"/>
                      <a:r>
                        <a:rPr lang="es-CO" sz="1600" dirty="0" smtClean="0"/>
                        <a:t>2</a:t>
                      </a:r>
                      <a:endParaRPr lang="es-CO" sz="1600" dirty="0"/>
                    </a:p>
                  </a:txBody>
                  <a:tcPr/>
                </a:tc>
                <a:tc>
                  <a:txBody>
                    <a:bodyPr/>
                    <a:lstStyle/>
                    <a:p>
                      <a:r>
                        <a:rPr lang="es-CO" sz="1600" dirty="0" smtClean="0"/>
                        <a:t>Realizar control a las decisiones y actuaciones de la administración central y descentralizada</a:t>
                      </a:r>
                      <a:endParaRPr lang="es-CO" sz="1600" dirty="0"/>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CO" sz="1600" dirty="0" smtClean="0"/>
                        <a:t>Para la vigencia</a:t>
                      </a:r>
                      <a:r>
                        <a:rPr lang="es-CO" sz="1600" baseline="0" dirty="0" smtClean="0"/>
                        <a:t> anterior se realizó un total de 23 citaciones </a:t>
                      </a:r>
                      <a:r>
                        <a:rPr lang="es-CO" sz="1600" dirty="0" smtClean="0">
                          <a:solidFill>
                            <a:schemeClr val="tx1"/>
                          </a:solidFill>
                          <a:latin typeface="Arial" panose="020B0604020202020204" pitchFamily="34" charset="0"/>
                          <a:cs typeface="Arial" panose="020B0604020202020204" pitchFamily="34" charset="0"/>
                        </a:rPr>
                        <a:t>a los jefes de despacho, gerentes de institutos  descentralizados  y órganos de control  para conocer los avances  del plan de desarrollo del Señor  Alcalde Municipal y asuntos del  presupuesto del 2021.</a:t>
                      </a:r>
                      <a:r>
                        <a:rPr lang="es-CO" sz="1600" baseline="0" dirty="0" smtClean="0">
                          <a:solidFill>
                            <a:schemeClr val="tx1"/>
                          </a:solidFill>
                          <a:latin typeface="Arial" panose="020B0604020202020204" pitchFamily="34" charset="0"/>
                          <a:cs typeface="Arial" panose="020B0604020202020204" pitchFamily="34" charset="0"/>
                        </a:rPr>
                        <a:t> </a:t>
                      </a:r>
                    </a:p>
                    <a:p>
                      <a:pPr marL="0" marR="0" indent="0" algn="just" defTabSz="457200" rtl="0" eaLnBrk="1" fontAlgn="auto" latinLnBrk="0" hangingPunct="1">
                        <a:lnSpc>
                          <a:spcPct val="100000"/>
                        </a:lnSpc>
                        <a:spcBef>
                          <a:spcPts val="0"/>
                        </a:spcBef>
                        <a:spcAft>
                          <a:spcPts val="0"/>
                        </a:spcAft>
                        <a:buClrTx/>
                        <a:buSzTx/>
                        <a:buFontTx/>
                        <a:buNone/>
                        <a:tabLst/>
                        <a:defRPr/>
                      </a:pPr>
                      <a:endParaRPr lang="es-CO" sz="1600" baseline="0" dirty="0" smtClean="0">
                        <a:solidFill>
                          <a:schemeClr val="tx1"/>
                        </a:solidFill>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r>
                        <a:rPr lang="es-CO" sz="1600" baseline="0" dirty="0" smtClean="0">
                          <a:solidFill>
                            <a:schemeClr val="tx1"/>
                          </a:solidFill>
                          <a:latin typeface="Arial" panose="020B0604020202020204" pitchFamily="34" charset="0"/>
                          <a:cs typeface="Arial" panose="020B0604020202020204" pitchFamily="34" charset="0"/>
                        </a:rPr>
                        <a:t>Durante la vigencia 2020 se realizó el seguimiento</a:t>
                      </a:r>
                      <a:r>
                        <a:rPr lang="es-CO" sz="1600" dirty="0" smtClean="0">
                          <a:solidFill>
                            <a:schemeClr val="tx1"/>
                          </a:solidFill>
                          <a:latin typeface="Arial" panose="020B0604020202020204" pitchFamily="34" charset="0"/>
                          <a:cs typeface="Arial" panose="020B0604020202020204" pitchFamily="34" charset="0"/>
                        </a:rPr>
                        <a:t> a los 23</a:t>
                      </a:r>
                      <a:r>
                        <a:rPr lang="es-CO" sz="1600" baseline="0" dirty="0" smtClean="0">
                          <a:solidFill>
                            <a:schemeClr val="tx1"/>
                          </a:solidFill>
                          <a:latin typeface="Arial" panose="020B0604020202020204" pitchFamily="34" charset="0"/>
                          <a:cs typeface="Arial" panose="020B0604020202020204" pitchFamily="34" charset="0"/>
                        </a:rPr>
                        <a:t> </a:t>
                      </a:r>
                      <a:r>
                        <a:rPr lang="es-CO" sz="1600" dirty="0" smtClean="0">
                          <a:solidFill>
                            <a:schemeClr val="tx1"/>
                          </a:solidFill>
                          <a:latin typeface="Arial" panose="020B0604020202020204" pitchFamily="34" charset="0"/>
                          <a:cs typeface="Arial" panose="020B0604020202020204" pitchFamily="34" charset="0"/>
                        </a:rPr>
                        <a:t> acuerdos sancionados por el Alcalde Municipal, </a:t>
                      </a:r>
                      <a:r>
                        <a:rPr lang="es-CO" sz="1600" baseline="0" dirty="0" smtClean="0">
                          <a:solidFill>
                            <a:schemeClr val="tx1"/>
                          </a:solidFill>
                          <a:latin typeface="Arial" panose="020B0604020202020204" pitchFamily="34" charset="0"/>
                          <a:cs typeface="Arial" panose="020B0604020202020204" pitchFamily="34" charset="0"/>
                        </a:rPr>
                        <a:t>  y de evidencio avance</a:t>
                      </a:r>
                      <a:r>
                        <a:rPr lang="es-CO" sz="1600" dirty="0" smtClean="0">
                          <a:solidFill>
                            <a:schemeClr val="tx1"/>
                          </a:solidFill>
                          <a:latin typeface="Arial" panose="020B0604020202020204" pitchFamily="34" charset="0"/>
                          <a:cs typeface="Arial" panose="020B0604020202020204" pitchFamily="34" charset="0"/>
                        </a:rPr>
                        <a:t> de los 23 acuerdos, arrojando</a:t>
                      </a:r>
                      <a:r>
                        <a:rPr lang="es-CO" sz="1600" baseline="0" dirty="0" smtClean="0">
                          <a:solidFill>
                            <a:schemeClr val="tx1"/>
                          </a:solidFill>
                          <a:latin typeface="Arial" panose="020B0604020202020204" pitchFamily="34" charset="0"/>
                          <a:cs typeface="Arial" panose="020B0604020202020204" pitchFamily="34" charset="0"/>
                        </a:rPr>
                        <a:t> un </a:t>
                      </a:r>
                      <a:r>
                        <a:rPr lang="es-CO" sz="1600" b="1" u="sng" dirty="0" smtClean="0">
                          <a:solidFill>
                            <a:schemeClr val="tx1"/>
                          </a:solidFill>
                          <a:latin typeface="Arial" panose="020B0604020202020204" pitchFamily="34" charset="0"/>
                          <a:cs typeface="Arial" panose="020B0604020202020204" pitchFamily="34" charset="0"/>
                        </a:rPr>
                        <a:t>cumplimiento del 100%.</a:t>
                      </a:r>
                    </a:p>
                    <a:p>
                      <a:pPr marL="0" marR="0" indent="0" algn="just" defTabSz="457200" rtl="0" eaLnBrk="1" fontAlgn="auto" latinLnBrk="0" hangingPunct="1">
                        <a:lnSpc>
                          <a:spcPct val="100000"/>
                        </a:lnSpc>
                        <a:spcBef>
                          <a:spcPts val="0"/>
                        </a:spcBef>
                        <a:spcAft>
                          <a:spcPts val="0"/>
                        </a:spcAft>
                        <a:buClrTx/>
                        <a:buSzTx/>
                        <a:buFontTx/>
                        <a:buNone/>
                        <a:tabLst/>
                        <a:defRPr/>
                      </a:pPr>
                      <a:endParaRPr lang="es-CO" sz="1600" dirty="0"/>
                    </a:p>
                  </a:txBody>
                  <a:tcPr/>
                </a:tc>
                <a:extLst>
                  <a:ext uri="{0D108BD9-81ED-4DB2-BD59-A6C34878D82A}">
                    <a16:rowId xmlns:a16="http://schemas.microsoft.com/office/drawing/2014/main" val="3264168621"/>
                  </a:ext>
                </a:extLst>
              </a:tr>
            </a:tbl>
          </a:graphicData>
        </a:graphic>
      </p:graphicFrame>
    </p:spTree>
    <p:extLst>
      <p:ext uri="{BB962C8B-B14F-4D97-AF65-F5344CB8AC3E}">
        <p14:creationId xmlns:p14="http://schemas.microsoft.com/office/powerpoint/2010/main" val="729885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492369"/>
            <a:ext cx="9059790" cy="724930"/>
          </a:xfrm>
        </p:spPr>
        <p:txBody>
          <a:bodyPr>
            <a:normAutofit fontScale="90000"/>
          </a:bodyPr>
          <a:lstStyle/>
          <a:p>
            <a:r>
              <a:rPr lang="es-CO" b="1" u="sng" dirty="0">
                <a:solidFill>
                  <a:schemeClr val="accent2">
                    <a:lumMod val="75000"/>
                  </a:schemeClr>
                </a:solidFill>
                <a:latin typeface="Arial" panose="020B0604020202020204" pitchFamily="34" charset="0"/>
                <a:cs typeface="Arial" panose="020B0604020202020204" pitchFamily="34" charset="0"/>
              </a:rPr>
              <a:t>PLAN ESTRATÉGICO INSTITUCIONAL-2020</a:t>
            </a:r>
            <a:endParaRPr lang="es-CO" dirty="0"/>
          </a:p>
        </p:txBody>
      </p:sp>
      <p:graphicFrame>
        <p:nvGraphicFramePr>
          <p:cNvPr id="5" name="Marcador de contenido 4"/>
          <p:cNvGraphicFramePr>
            <a:graphicFrameLocks noGrp="1"/>
          </p:cNvGraphicFramePr>
          <p:nvPr>
            <p:ph idx="1"/>
            <p:extLst/>
          </p:nvPr>
        </p:nvGraphicFramePr>
        <p:xfrm>
          <a:off x="786327" y="1217299"/>
          <a:ext cx="8841804" cy="4815840"/>
        </p:xfrm>
        <a:graphic>
          <a:graphicData uri="http://schemas.openxmlformats.org/drawingml/2006/table">
            <a:tbl>
              <a:tblPr firstRow="1" bandRow="1">
                <a:tableStyleId>{5C22544A-7EE6-4342-B048-85BDC9FD1C3A}</a:tableStyleId>
              </a:tblPr>
              <a:tblGrid>
                <a:gridCol w="598030">
                  <a:extLst>
                    <a:ext uri="{9D8B030D-6E8A-4147-A177-3AD203B41FA5}">
                      <a16:colId xmlns:a16="http://schemas.microsoft.com/office/drawing/2014/main" val="2263947183"/>
                    </a:ext>
                  </a:extLst>
                </a:gridCol>
                <a:gridCol w="2197043">
                  <a:extLst>
                    <a:ext uri="{9D8B030D-6E8A-4147-A177-3AD203B41FA5}">
                      <a16:colId xmlns:a16="http://schemas.microsoft.com/office/drawing/2014/main" val="3879815412"/>
                    </a:ext>
                  </a:extLst>
                </a:gridCol>
                <a:gridCol w="6046731">
                  <a:extLst>
                    <a:ext uri="{9D8B030D-6E8A-4147-A177-3AD203B41FA5}">
                      <a16:colId xmlns:a16="http://schemas.microsoft.com/office/drawing/2014/main" val="797840486"/>
                    </a:ext>
                  </a:extLst>
                </a:gridCol>
              </a:tblGrid>
              <a:tr h="503568">
                <a:tc>
                  <a:txBody>
                    <a:bodyPr/>
                    <a:lstStyle/>
                    <a:p>
                      <a:pPr algn="ctr"/>
                      <a:r>
                        <a:rPr lang="es-CO" sz="1600" dirty="0" smtClean="0"/>
                        <a:t>No</a:t>
                      </a:r>
                      <a:endParaRPr lang="es-CO"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sz="1600" dirty="0" smtClean="0"/>
                        <a:t>OBJETIVOS ESTRATÉGICOS </a:t>
                      </a:r>
                    </a:p>
                  </a:txBody>
                  <a:tcPr/>
                </a:tc>
                <a:tc>
                  <a:txBody>
                    <a:bodyPr/>
                    <a:lstStyle/>
                    <a:p>
                      <a:pPr algn="ctr"/>
                      <a:r>
                        <a:rPr lang="es-CO" sz="1600" dirty="0" smtClean="0"/>
                        <a:t>ACCIONES</a:t>
                      </a:r>
                      <a:r>
                        <a:rPr lang="es-CO" sz="1600" baseline="0" dirty="0" smtClean="0"/>
                        <a:t> ADELANTADAS POR EL CONCEJO MUNICIPAL </a:t>
                      </a:r>
                      <a:endParaRPr lang="es-CO" sz="1600" dirty="0"/>
                    </a:p>
                  </a:txBody>
                  <a:tcPr/>
                </a:tc>
                <a:extLst>
                  <a:ext uri="{0D108BD9-81ED-4DB2-BD59-A6C34878D82A}">
                    <a16:rowId xmlns:a16="http://schemas.microsoft.com/office/drawing/2014/main" val="756011895"/>
                  </a:ext>
                </a:extLst>
              </a:tr>
              <a:tr h="1351682">
                <a:tc>
                  <a:txBody>
                    <a:bodyPr/>
                    <a:lstStyle/>
                    <a:p>
                      <a:pPr algn="ctr"/>
                      <a:r>
                        <a:rPr lang="es-CO" sz="1600" dirty="0" smtClean="0"/>
                        <a:t>3</a:t>
                      </a:r>
                      <a:endParaRPr lang="es-CO" sz="1600" dirty="0"/>
                    </a:p>
                  </a:txBody>
                  <a:tcPr/>
                </a:tc>
                <a:tc>
                  <a:txBody>
                    <a:bodyPr/>
                    <a:lstStyle/>
                    <a:p>
                      <a:pPr algn="just"/>
                      <a:r>
                        <a:rPr lang="es-CO" sz="1600" dirty="0" smtClean="0"/>
                        <a:t>Promover y facilitar la participación de la comunidad en las actividades del Concejo.</a:t>
                      </a:r>
                      <a:endParaRPr lang="es-CO" sz="1600" dirty="0"/>
                    </a:p>
                  </a:txBody>
                  <a:tcPr/>
                </a:tc>
                <a:tc>
                  <a:txBody>
                    <a:bodyPr/>
                    <a:lstStyle/>
                    <a:p>
                      <a:pPr algn="just"/>
                      <a:r>
                        <a:rPr lang="es-CO" sz="1600" dirty="0" smtClean="0"/>
                        <a:t>Para el desarrollo</a:t>
                      </a:r>
                      <a:r>
                        <a:rPr lang="es-CO" sz="1600" baseline="0" dirty="0" smtClean="0"/>
                        <a:t> de esta actividad, el Concejo Municipal de Yumbo realizó una capacitación dirigida a la Comunidad con el tema: Mecanismos de participación ciudadana en defensa del medio ambiente.</a:t>
                      </a:r>
                    </a:p>
                    <a:p>
                      <a:pPr algn="just"/>
                      <a:endParaRPr lang="es-CO" sz="1600" baseline="0" dirty="0" smtClean="0"/>
                    </a:p>
                    <a:p>
                      <a:pPr algn="just"/>
                      <a:r>
                        <a:rPr lang="es-CO" sz="1600" baseline="0" dirty="0" smtClean="0"/>
                        <a:t>Igualmente se contó con apoyo de personal con el fin de  fortalecer la parte misional y mejorar la comunicación con la entidad y se realizó la caracterización de usuarios.</a:t>
                      </a:r>
                    </a:p>
                    <a:p>
                      <a:pPr algn="just"/>
                      <a:endParaRPr lang="es-CO" sz="1600" baseline="0" dirty="0" smtClean="0"/>
                    </a:p>
                    <a:p>
                      <a:pPr algn="just"/>
                      <a:r>
                        <a:rPr lang="es-CO" sz="1600" baseline="0" dirty="0" smtClean="0"/>
                        <a:t>Se desarrolló una sesión especial con el tema COVID-19, con el fin de comunicar a la población yumbeña toda la información de interés para esta comunidad.</a:t>
                      </a:r>
                    </a:p>
                    <a:p>
                      <a:pPr algn="just"/>
                      <a:endParaRPr lang="es-CO" sz="1600" baseline="0" dirty="0" smtClean="0"/>
                    </a:p>
                    <a:p>
                      <a:pPr algn="just"/>
                      <a:r>
                        <a:rPr lang="es-CO" sz="1600" baseline="0" dirty="0" smtClean="0"/>
                        <a:t>Finalmente se realizó un cabildo abierto, referente al proyecto de acuerdo presentado por la administración sobre la modificación del PBOT, relacionado con la adecuación de la plaza de mercado.</a:t>
                      </a:r>
                    </a:p>
                  </a:txBody>
                  <a:tcPr/>
                </a:tc>
                <a:extLst>
                  <a:ext uri="{0D108BD9-81ED-4DB2-BD59-A6C34878D82A}">
                    <a16:rowId xmlns:a16="http://schemas.microsoft.com/office/drawing/2014/main" val="3822875191"/>
                  </a:ext>
                </a:extLst>
              </a:tr>
            </a:tbl>
          </a:graphicData>
        </a:graphic>
      </p:graphicFrame>
    </p:spTree>
    <p:extLst>
      <p:ext uri="{BB962C8B-B14F-4D97-AF65-F5344CB8AC3E}">
        <p14:creationId xmlns:p14="http://schemas.microsoft.com/office/powerpoint/2010/main" val="17981717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4"/>
          <p:cNvGraphicFramePr>
            <a:graphicFrameLocks/>
          </p:cNvGraphicFramePr>
          <p:nvPr>
            <p:extLst>
              <p:ext uri="{D42A27DB-BD31-4B8C-83A1-F6EECF244321}">
                <p14:modId xmlns:p14="http://schemas.microsoft.com/office/powerpoint/2010/main" val="3175589987"/>
              </p:ext>
            </p:extLst>
          </p:nvPr>
        </p:nvGraphicFramePr>
        <p:xfrm>
          <a:off x="581693" y="1351085"/>
          <a:ext cx="9135183" cy="4733326"/>
        </p:xfrm>
        <a:graphic>
          <a:graphicData uri="http://schemas.openxmlformats.org/drawingml/2006/table">
            <a:tbl>
              <a:tblPr firstRow="1" bandRow="1">
                <a:tableStyleId>{5C22544A-7EE6-4342-B048-85BDC9FD1C3A}</a:tableStyleId>
              </a:tblPr>
              <a:tblGrid>
                <a:gridCol w="617873">
                  <a:extLst>
                    <a:ext uri="{9D8B030D-6E8A-4147-A177-3AD203B41FA5}">
                      <a16:colId xmlns:a16="http://schemas.microsoft.com/office/drawing/2014/main" val="2263947183"/>
                    </a:ext>
                  </a:extLst>
                </a:gridCol>
                <a:gridCol w="2807276">
                  <a:extLst>
                    <a:ext uri="{9D8B030D-6E8A-4147-A177-3AD203B41FA5}">
                      <a16:colId xmlns:a16="http://schemas.microsoft.com/office/drawing/2014/main" val="3879815412"/>
                    </a:ext>
                  </a:extLst>
                </a:gridCol>
                <a:gridCol w="5710034">
                  <a:extLst>
                    <a:ext uri="{9D8B030D-6E8A-4147-A177-3AD203B41FA5}">
                      <a16:colId xmlns:a16="http://schemas.microsoft.com/office/drawing/2014/main" val="797840486"/>
                    </a:ext>
                  </a:extLst>
                </a:gridCol>
              </a:tblGrid>
              <a:tr h="649006">
                <a:tc>
                  <a:txBody>
                    <a:bodyPr/>
                    <a:lstStyle/>
                    <a:p>
                      <a:pPr algn="ctr"/>
                      <a:r>
                        <a:rPr lang="es-CO" sz="1600" dirty="0" smtClean="0"/>
                        <a:t>No</a:t>
                      </a:r>
                      <a:endParaRPr lang="es-CO"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sz="1600" dirty="0" smtClean="0"/>
                        <a:t>OBJETIVOS ESTRATÉGICOS </a:t>
                      </a:r>
                    </a:p>
                  </a:txBody>
                  <a:tcPr/>
                </a:tc>
                <a:tc>
                  <a:txBody>
                    <a:bodyPr/>
                    <a:lstStyle/>
                    <a:p>
                      <a:pPr algn="ctr"/>
                      <a:r>
                        <a:rPr lang="es-CO" sz="1600" dirty="0" smtClean="0"/>
                        <a:t>ACCIONES</a:t>
                      </a:r>
                      <a:r>
                        <a:rPr lang="es-CO" sz="1600" baseline="0" dirty="0" smtClean="0"/>
                        <a:t> ADELANTADAS POR EL CONCEJO MUNICIPAL </a:t>
                      </a:r>
                      <a:endParaRPr lang="es-CO" sz="1600" dirty="0"/>
                    </a:p>
                  </a:txBody>
                  <a:tcPr/>
                </a:tc>
                <a:extLst>
                  <a:ext uri="{0D108BD9-81ED-4DB2-BD59-A6C34878D82A}">
                    <a16:rowId xmlns:a16="http://schemas.microsoft.com/office/drawing/2014/main" val="756011895"/>
                  </a:ext>
                </a:extLst>
              </a:tr>
              <a:tr h="1798320">
                <a:tc>
                  <a:txBody>
                    <a:bodyPr/>
                    <a:lstStyle/>
                    <a:p>
                      <a:pPr algn="ctr"/>
                      <a:r>
                        <a:rPr lang="es-CO" sz="1600" dirty="0" smtClean="0"/>
                        <a:t>4</a:t>
                      </a:r>
                      <a:endParaRPr lang="es-CO" sz="1600" dirty="0"/>
                    </a:p>
                  </a:txBody>
                  <a:tcPr/>
                </a:tc>
                <a:tc>
                  <a:txBody>
                    <a:bodyPr/>
                    <a:lstStyle/>
                    <a:p>
                      <a:pPr algn="just"/>
                      <a:r>
                        <a:rPr lang="es-CO" sz="1600" dirty="0" smtClean="0"/>
                        <a:t>Mantener la infraestructura del Concejo de Yumbo y gestionar los recursos para garantizar la operación y oportunidad en la Gestión Corporativa</a:t>
                      </a:r>
                      <a:endParaRPr lang="es-CO" sz="1600" dirty="0"/>
                    </a:p>
                  </a:txBody>
                  <a:tcPr/>
                </a:tc>
                <a:tc>
                  <a:txBody>
                    <a:bodyPr/>
                    <a:lstStyle/>
                    <a:p>
                      <a:pPr algn="just"/>
                      <a:r>
                        <a:rPr lang="es-CO" sz="1600" dirty="0" smtClean="0"/>
                        <a:t>Con</a:t>
                      </a:r>
                      <a:r>
                        <a:rPr lang="es-CO" sz="1600" baseline="0" dirty="0" smtClean="0"/>
                        <a:t> el fin de garantizar el optimo funcionamiento de la Corporación Concejo Municipal, realizando el mantenimiento en su infraestructura física y administrativa, se realizó el Plan Anual de Adquisiciones vigencia 2020 y se adoptó </a:t>
                      </a:r>
                      <a:r>
                        <a:rPr lang="es-CO" sz="1600" dirty="0" smtClean="0">
                          <a:solidFill>
                            <a:schemeClr val="tx1"/>
                          </a:solidFill>
                          <a:latin typeface="Arial" panose="020B0604020202020204" pitchFamily="34" charset="0"/>
                          <a:cs typeface="Arial" panose="020B0604020202020204" pitchFamily="34" charset="0"/>
                        </a:rPr>
                        <a:t>mediante  Resolución No. 100-06-013 de fecha enero 22 de 2020.</a:t>
                      </a:r>
                    </a:p>
                  </a:txBody>
                  <a:tcPr/>
                </a:tc>
                <a:extLst>
                  <a:ext uri="{0D108BD9-81ED-4DB2-BD59-A6C34878D82A}">
                    <a16:rowId xmlns:a16="http://schemas.microsoft.com/office/drawing/2014/main" val="820960339"/>
                  </a:ext>
                </a:extLst>
              </a:tr>
              <a:tr h="1226820">
                <a:tc>
                  <a:txBody>
                    <a:bodyPr/>
                    <a:lstStyle/>
                    <a:p>
                      <a:pPr algn="ctr"/>
                      <a:r>
                        <a:rPr lang="es-CO" sz="1600" dirty="0" smtClean="0"/>
                        <a:t>5</a:t>
                      </a:r>
                      <a:endParaRPr lang="es-CO" sz="1600" dirty="0"/>
                    </a:p>
                  </a:txBody>
                  <a:tcPr/>
                </a:tc>
                <a:tc>
                  <a:txBody>
                    <a:bodyPr/>
                    <a:lstStyle/>
                    <a:p>
                      <a:pPr algn="just"/>
                      <a:r>
                        <a:rPr lang="es-CO" sz="1600" dirty="0" smtClean="0"/>
                        <a:t>Fortalecimiento institucional y mantenimiento al sistema de gestión</a:t>
                      </a:r>
                      <a:endParaRPr lang="es-CO" sz="1600" dirty="0"/>
                    </a:p>
                  </a:txBody>
                  <a:tcPr/>
                </a:tc>
                <a:tc>
                  <a:txBody>
                    <a:bodyPr/>
                    <a:lstStyle/>
                    <a:p>
                      <a:pPr algn="just"/>
                      <a:r>
                        <a:rPr lang="es-CO" sz="1600" dirty="0" smtClean="0"/>
                        <a:t>Como</a:t>
                      </a:r>
                      <a:r>
                        <a:rPr lang="es-CO" sz="1600" baseline="0" dirty="0" smtClean="0"/>
                        <a:t> acciones para fortalecer la parte institucional e</a:t>
                      </a:r>
                      <a:r>
                        <a:rPr lang="es-CO" sz="1600" dirty="0" smtClean="0"/>
                        <a:t>l</a:t>
                      </a:r>
                      <a:r>
                        <a:rPr lang="es-CO" sz="1600" baseline="0" dirty="0" smtClean="0"/>
                        <a:t> concejo municipal, adelanta estudio para la implementación de las unidades de apoyo normativo, se encuentra en etapa de implementación del Modelo Integrado de Planeación y Gestión MIPG, realizó la actualización de la política de riesgos,  se realizaron planes de mejoramiento y desde el proceso de control y evaluación se están realizando los seguimientos a los diferentes procesos internos establecidos en la corporación. </a:t>
                      </a:r>
                    </a:p>
                  </a:txBody>
                  <a:tcPr/>
                </a:tc>
                <a:extLst>
                  <a:ext uri="{0D108BD9-81ED-4DB2-BD59-A6C34878D82A}">
                    <a16:rowId xmlns:a16="http://schemas.microsoft.com/office/drawing/2014/main" val="1861342639"/>
                  </a:ext>
                </a:extLst>
              </a:tr>
            </a:tbl>
          </a:graphicData>
        </a:graphic>
      </p:graphicFrame>
      <p:sp>
        <p:nvSpPr>
          <p:cNvPr id="5" name="Título 1"/>
          <p:cNvSpPr>
            <a:spLocks noGrp="1"/>
          </p:cNvSpPr>
          <p:nvPr>
            <p:ph type="title"/>
          </p:nvPr>
        </p:nvSpPr>
        <p:spPr>
          <a:xfrm>
            <a:off x="677333" y="341525"/>
            <a:ext cx="9039544" cy="694062"/>
          </a:xfrm>
        </p:spPr>
        <p:txBody>
          <a:bodyPr>
            <a:normAutofit fontScale="90000"/>
          </a:bodyPr>
          <a:lstStyle/>
          <a:p>
            <a:r>
              <a:rPr lang="es-CO" b="1" u="sng" dirty="0">
                <a:solidFill>
                  <a:schemeClr val="accent2">
                    <a:lumMod val="75000"/>
                  </a:schemeClr>
                </a:solidFill>
                <a:latin typeface="Arial" panose="020B0604020202020204" pitchFamily="34" charset="0"/>
                <a:cs typeface="Arial" panose="020B0604020202020204" pitchFamily="34" charset="0"/>
              </a:rPr>
              <a:t>PLAN ESTRATÉGICO INSTITUCIONAL-2020</a:t>
            </a:r>
            <a:endParaRPr lang="es-CO" dirty="0"/>
          </a:p>
        </p:txBody>
      </p:sp>
    </p:spTree>
    <p:extLst>
      <p:ext uri="{BB962C8B-B14F-4D97-AF65-F5344CB8AC3E}">
        <p14:creationId xmlns:p14="http://schemas.microsoft.com/office/powerpoint/2010/main" val="545111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4704" y="147146"/>
            <a:ext cx="9259613" cy="735723"/>
          </a:xfrm>
        </p:spPr>
        <p:txBody>
          <a:bodyPr/>
          <a:lstStyle/>
          <a:p>
            <a:pPr algn="ctr"/>
            <a:r>
              <a:rPr lang="es-CO" sz="4000" b="1" u="sng" dirty="0">
                <a:solidFill>
                  <a:schemeClr val="tx1"/>
                </a:solidFill>
                <a:latin typeface="Arial" panose="020B0604020202020204" pitchFamily="34" charset="0"/>
                <a:cs typeface="Arial" panose="020B0604020202020204" pitchFamily="34" charset="0"/>
              </a:rPr>
              <a:t>COMPONENTE  ESTRATÉGICO</a:t>
            </a:r>
          </a:p>
        </p:txBody>
      </p:sp>
      <p:sp>
        <p:nvSpPr>
          <p:cNvPr id="3" name="Subtítulo 2"/>
          <p:cNvSpPr>
            <a:spLocks noGrp="1"/>
          </p:cNvSpPr>
          <p:nvPr>
            <p:ph type="subTitle" idx="1"/>
          </p:nvPr>
        </p:nvSpPr>
        <p:spPr>
          <a:xfrm>
            <a:off x="714704" y="1376855"/>
            <a:ext cx="9343696" cy="5045979"/>
          </a:xfrm>
        </p:spPr>
        <p:txBody>
          <a:bodyPr/>
          <a:lstStyle/>
          <a:p>
            <a:pPr algn="ctr">
              <a:lnSpc>
                <a:spcPct val="115000"/>
              </a:lnSpc>
              <a:spcBef>
                <a:spcPts val="900"/>
              </a:spcBef>
              <a:spcAft>
                <a:spcPts val="900"/>
              </a:spcAft>
            </a:pPr>
            <a:r>
              <a:rPr lang="es-CO" sz="4000" b="1" dirty="0">
                <a:solidFill>
                  <a:schemeClr val="accent2">
                    <a:lumMod val="50000"/>
                  </a:schemeClr>
                </a:solidFill>
                <a:latin typeface="Arial" panose="020B0604020202020204" pitchFamily="34" charset="0"/>
                <a:ea typeface="+mj-ea"/>
                <a:cs typeface="Arial" panose="020B0604020202020204" pitchFamily="34" charset="0"/>
              </a:rPr>
              <a:t>MISIÓN</a:t>
            </a:r>
            <a:endParaRPr lang="es-CO" sz="2800" dirty="0">
              <a:solidFill>
                <a:schemeClr val="accent2">
                  <a:lumMod val="50000"/>
                </a:schemeClr>
              </a:solidFill>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spcBef>
                <a:spcPts val="900"/>
              </a:spcBef>
              <a:spcAft>
                <a:spcPts val="900"/>
              </a:spcAft>
            </a:pPr>
            <a:r>
              <a:rPr lang="es-CO" sz="2400" dirty="0">
                <a:solidFill>
                  <a:srgbClr val="0F1419"/>
                </a:solidFill>
                <a:latin typeface="Arial" panose="020B0604020202020204" pitchFamily="34" charset="0"/>
                <a:ea typeface="Times New Roman" panose="02020603050405020304" pitchFamily="18" charset="0"/>
                <a:cs typeface="Arial" panose="020B0604020202020204" pitchFamily="34" charset="0"/>
              </a:rPr>
              <a:t>Como corporación administrativa le corresponde velar por el fortalecimiento de la participación ciudadana, a fin de ser parte del desarrollo integral y equitativo de los habitantes del Municipio de Yumbo, ejerciendo el control político y cumpliendo los mandatos constitucionales y legales con el compromiso ético, activo e integral con los servidores públicos  que lo conforman.</a:t>
            </a:r>
            <a:endParaRPr lang="es-CO" sz="2400" dirty="0">
              <a:latin typeface="Arial" panose="020B0604020202020204" pitchFamily="34" charset="0"/>
              <a:ea typeface="Calibri" panose="020F0502020204030204" pitchFamily="34" charset="0"/>
              <a:cs typeface="Arial" panose="020B0604020202020204" pitchFamily="34" charset="0"/>
            </a:endParaRPr>
          </a:p>
          <a:p>
            <a:endParaRPr lang="es-CO" dirty="0"/>
          </a:p>
        </p:txBody>
      </p:sp>
      <p:pic>
        <p:nvPicPr>
          <p:cNvPr id="4" name="Imagen 3"/>
          <p:cNvPicPr/>
          <p:nvPr/>
        </p:nvPicPr>
        <p:blipFill>
          <a:blip r:embed="rId2"/>
          <a:srcRect/>
          <a:stretch>
            <a:fillRect/>
          </a:stretch>
        </p:blipFill>
        <p:spPr bwMode="auto">
          <a:xfrm>
            <a:off x="10157552" y="515007"/>
            <a:ext cx="1198178" cy="1281113"/>
          </a:xfrm>
          <a:prstGeom prst="rect">
            <a:avLst/>
          </a:prstGeom>
          <a:noFill/>
          <a:ln w="9525">
            <a:noFill/>
            <a:miter lim="800000"/>
            <a:headEnd/>
            <a:tailEnd/>
          </a:ln>
        </p:spPr>
      </p:pic>
    </p:spTree>
    <p:extLst>
      <p:ext uri="{BB962C8B-B14F-4D97-AF65-F5344CB8AC3E}">
        <p14:creationId xmlns:p14="http://schemas.microsoft.com/office/powerpoint/2010/main" val="31005541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4"/>
          <p:cNvGraphicFramePr>
            <a:graphicFrameLocks/>
          </p:cNvGraphicFramePr>
          <p:nvPr>
            <p:extLst>
              <p:ext uri="{D42A27DB-BD31-4B8C-83A1-F6EECF244321}">
                <p14:modId xmlns:p14="http://schemas.microsoft.com/office/powerpoint/2010/main" val="1011266922"/>
              </p:ext>
            </p:extLst>
          </p:nvPr>
        </p:nvGraphicFramePr>
        <p:xfrm>
          <a:off x="581693" y="1351084"/>
          <a:ext cx="9140376" cy="4410737"/>
        </p:xfrm>
        <a:graphic>
          <a:graphicData uri="http://schemas.openxmlformats.org/drawingml/2006/table">
            <a:tbl>
              <a:tblPr firstRow="1" bandRow="1">
                <a:tableStyleId>{5C22544A-7EE6-4342-B048-85BDC9FD1C3A}</a:tableStyleId>
              </a:tblPr>
              <a:tblGrid>
                <a:gridCol w="618225">
                  <a:extLst>
                    <a:ext uri="{9D8B030D-6E8A-4147-A177-3AD203B41FA5}">
                      <a16:colId xmlns:a16="http://schemas.microsoft.com/office/drawing/2014/main" val="2263947183"/>
                    </a:ext>
                  </a:extLst>
                </a:gridCol>
                <a:gridCol w="2808871">
                  <a:extLst>
                    <a:ext uri="{9D8B030D-6E8A-4147-A177-3AD203B41FA5}">
                      <a16:colId xmlns:a16="http://schemas.microsoft.com/office/drawing/2014/main" val="3879815412"/>
                    </a:ext>
                  </a:extLst>
                </a:gridCol>
                <a:gridCol w="5713280">
                  <a:extLst>
                    <a:ext uri="{9D8B030D-6E8A-4147-A177-3AD203B41FA5}">
                      <a16:colId xmlns:a16="http://schemas.microsoft.com/office/drawing/2014/main" val="797840486"/>
                    </a:ext>
                  </a:extLst>
                </a:gridCol>
              </a:tblGrid>
              <a:tr h="836360">
                <a:tc>
                  <a:txBody>
                    <a:bodyPr/>
                    <a:lstStyle/>
                    <a:p>
                      <a:pPr algn="ctr"/>
                      <a:r>
                        <a:rPr lang="es-CO" sz="1600" dirty="0" smtClean="0"/>
                        <a:t>No</a:t>
                      </a:r>
                      <a:endParaRPr lang="es-CO"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sz="1600" dirty="0" smtClean="0"/>
                        <a:t>OBJETIVOS ESTRATÉGICOS </a:t>
                      </a:r>
                    </a:p>
                  </a:txBody>
                  <a:tcPr/>
                </a:tc>
                <a:tc>
                  <a:txBody>
                    <a:bodyPr/>
                    <a:lstStyle/>
                    <a:p>
                      <a:pPr algn="ctr"/>
                      <a:r>
                        <a:rPr lang="es-CO" sz="1600" dirty="0" smtClean="0"/>
                        <a:t>ACCIONES</a:t>
                      </a:r>
                      <a:r>
                        <a:rPr lang="es-CO" sz="1600" baseline="0" dirty="0" smtClean="0"/>
                        <a:t> ADELANTADAS POR EL CONCEJO MUNICIPAL </a:t>
                      </a:r>
                      <a:endParaRPr lang="es-CO" sz="1600" dirty="0"/>
                    </a:p>
                  </a:txBody>
                  <a:tcPr/>
                </a:tc>
                <a:extLst>
                  <a:ext uri="{0D108BD9-81ED-4DB2-BD59-A6C34878D82A}">
                    <a16:rowId xmlns:a16="http://schemas.microsoft.com/office/drawing/2014/main" val="756011895"/>
                  </a:ext>
                </a:extLst>
              </a:tr>
              <a:tr h="3574377">
                <a:tc>
                  <a:txBody>
                    <a:bodyPr/>
                    <a:lstStyle/>
                    <a:p>
                      <a:pPr algn="ctr"/>
                      <a:r>
                        <a:rPr lang="es-CO" sz="1600" dirty="0" smtClean="0"/>
                        <a:t>5</a:t>
                      </a:r>
                      <a:endParaRPr lang="es-CO" sz="1600" dirty="0"/>
                    </a:p>
                  </a:txBody>
                  <a:tcPr/>
                </a:tc>
                <a:tc>
                  <a:txBody>
                    <a:bodyPr/>
                    <a:lstStyle/>
                    <a:p>
                      <a:pPr algn="just"/>
                      <a:r>
                        <a:rPr lang="es-CO" sz="1600" dirty="0" smtClean="0"/>
                        <a:t>Fortalecimiento institucional y mantenimiento al sistema de gestión</a:t>
                      </a:r>
                      <a:endParaRPr lang="es-CO" sz="1600" dirty="0"/>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CO" sz="1600" dirty="0" smtClean="0"/>
                        <a:t>Se</a:t>
                      </a:r>
                      <a:r>
                        <a:rPr lang="es-CO" sz="1600" baseline="0" dirty="0" smtClean="0"/>
                        <a:t>  adopto </a:t>
                      </a:r>
                      <a:r>
                        <a:rPr lang="es-CO" sz="1600" dirty="0" smtClean="0">
                          <a:solidFill>
                            <a:schemeClr val="tx1"/>
                          </a:solidFill>
                          <a:latin typeface="Arial" panose="020B0604020202020204" pitchFamily="34" charset="0"/>
                          <a:cs typeface="Arial" panose="020B0604020202020204" pitchFamily="34" charset="0"/>
                        </a:rPr>
                        <a:t>y  actualizó</a:t>
                      </a:r>
                      <a:r>
                        <a:rPr lang="es-CO" sz="1600" baseline="0" dirty="0" smtClean="0">
                          <a:solidFill>
                            <a:schemeClr val="tx1"/>
                          </a:solidFill>
                          <a:latin typeface="Arial" panose="020B0604020202020204" pitchFamily="34" charset="0"/>
                          <a:cs typeface="Arial" panose="020B0604020202020204" pitchFamily="34" charset="0"/>
                        </a:rPr>
                        <a:t> </a:t>
                      </a:r>
                      <a:r>
                        <a:rPr lang="es-CO" sz="1600" dirty="0" smtClean="0">
                          <a:solidFill>
                            <a:schemeClr val="tx1"/>
                          </a:solidFill>
                          <a:latin typeface="Arial" panose="020B0604020202020204" pitchFamily="34" charset="0"/>
                          <a:cs typeface="Arial" panose="020B0604020202020204" pitchFamily="34" charset="0"/>
                        </a:rPr>
                        <a:t>el Modelo Estándar de Control Interno-MECI, mediante Resolución No. 100-06-341 de Dic-2020.  </a:t>
                      </a:r>
                      <a:r>
                        <a:rPr lang="es-CO" sz="1600" baseline="0" dirty="0" smtClean="0"/>
                        <a:t>Igualmente se actualizó la política de riesgos </a:t>
                      </a:r>
                      <a:r>
                        <a:rPr lang="es-CO" sz="1600" dirty="0" smtClean="0">
                          <a:solidFill>
                            <a:schemeClr val="tx1"/>
                          </a:solidFill>
                          <a:latin typeface="Arial" panose="020B0604020202020204" pitchFamily="34" charset="0"/>
                          <a:cs typeface="Arial" panose="020B0604020202020204" pitchFamily="34" charset="0"/>
                        </a:rPr>
                        <a:t>mediante acto administrativo, Resolución No. 100-06-309 de Noviembre de 2020.</a:t>
                      </a:r>
                      <a:endParaRPr lang="es-CO" sz="1600"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s-CO" sz="1600"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s-CO" sz="1600" baseline="0" dirty="0" smtClean="0"/>
                        <a:t>Se adquirió insumos de papelería, útiles de escritorio, insumos de cafetería, aseo y elementos tecnológicos.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s-CO" sz="160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s-CO" sz="1600" dirty="0" smtClean="0"/>
                        <a:t>Finalmente</a:t>
                      </a:r>
                      <a:r>
                        <a:rPr lang="es-CO" sz="1600" baseline="0" dirty="0" smtClean="0"/>
                        <a:t> se realizan diferentes actividades con el fin de fortalecer el PGIRS institucional.</a:t>
                      </a:r>
                      <a:endParaRPr lang="es-CO" sz="1600" dirty="0"/>
                    </a:p>
                  </a:txBody>
                  <a:tcPr/>
                </a:tc>
                <a:extLst>
                  <a:ext uri="{0D108BD9-81ED-4DB2-BD59-A6C34878D82A}">
                    <a16:rowId xmlns:a16="http://schemas.microsoft.com/office/drawing/2014/main" val="1861342639"/>
                  </a:ext>
                </a:extLst>
              </a:tr>
            </a:tbl>
          </a:graphicData>
        </a:graphic>
      </p:graphicFrame>
      <p:sp>
        <p:nvSpPr>
          <p:cNvPr id="5" name="Título 1"/>
          <p:cNvSpPr>
            <a:spLocks noGrp="1"/>
          </p:cNvSpPr>
          <p:nvPr>
            <p:ph type="title"/>
          </p:nvPr>
        </p:nvSpPr>
        <p:spPr>
          <a:xfrm>
            <a:off x="677333" y="231229"/>
            <a:ext cx="9044736" cy="914400"/>
          </a:xfrm>
        </p:spPr>
        <p:txBody>
          <a:bodyPr>
            <a:normAutofit fontScale="90000"/>
          </a:bodyPr>
          <a:lstStyle/>
          <a:p>
            <a:r>
              <a:rPr lang="es-CO" b="1" u="sng" dirty="0">
                <a:solidFill>
                  <a:schemeClr val="accent2">
                    <a:lumMod val="75000"/>
                  </a:schemeClr>
                </a:solidFill>
                <a:latin typeface="Arial" panose="020B0604020202020204" pitchFamily="34" charset="0"/>
                <a:cs typeface="Arial" panose="020B0604020202020204" pitchFamily="34" charset="0"/>
              </a:rPr>
              <a:t>PLAN ESTRATÉGICO INSTITUCIONAL-2020</a:t>
            </a:r>
            <a:endParaRPr lang="es-CO" dirty="0"/>
          </a:p>
        </p:txBody>
      </p:sp>
    </p:spTree>
    <p:extLst>
      <p:ext uri="{BB962C8B-B14F-4D97-AF65-F5344CB8AC3E}">
        <p14:creationId xmlns:p14="http://schemas.microsoft.com/office/powerpoint/2010/main" val="41028187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4"/>
          <p:cNvGraphicFramePr>
            <a:graphicFrameLocks/>
          </p:cNvGraphicFramePr>
          <p:nvPr>
            <p:extLst>
              <p:ext uri="{D42A27DB-BD31-4B8C-83A1-F6EECF244321}">
                <p14:modId xmlns:p14="http://schemas.microsoft.com/office/powerpoint/2010/main" val="466858197"/>
              </p:ext>
            </p:extLst>
          </p:nvPr>
        </p:nvGraphicFramePr>
        <p:xfrm>
          <a:off x="677333" y="1441353"/>
          <a:ext cx="9028526" cy="4816227"/>
        </p:xfrm>
        <a:graphic>
          <a:graphicData uri="http://schemas.openxmlformats.org/drawingml/2006/table">
            <a:tbl>
              <a:tblPr firstRow="1" bandRow="1">
                <a:tableStyleId>{5C22544A-7EE6-4342-B048-85BDC9FD1C3A}</a:tableStyleId>
              </a:tblPr>
              <a:tblGrid>
                <a:gridCol w="610659">
                  <a:extLst>
                    <a:ext uri="{9D8B030D-6E8A-4147-A177-3AD203B41FA5}">
                      <a16:colId xmlns:a16="http://schemas.microsoft.com/office/drawing/2014/main" val="2263947183"/>
                    </a:ext>
                  </a:extLst>
                </a:gridCol>
                <a:gridCol w="2562651">
                  <a:extLst>
                    <a:ext uri="{9D8B030D-6E8A-4147-A177-3AD203B41FA5}">
                      <a16:colId xmlns:a16="http://schemas.microsoft.com/office/drawing/2014/main" val="3879815412"/>
                    </a:ext>
                  </a:extLst>
                </a:gridCol>
                <a:gridCol w="5855216">
                  <a:extLst>
                    <a:ext uri="{9D8B030D-6E8A-4147-A177-3AD203B41FA5}">
                      <a16:colId xmlns:a16="http://schemas.microsoft.com/office/drawing/2014/main" val="797840486"/>
                    </a:ext>
                  </a:extLst>
                </a:gridCol>
              </a:tblGrid>
              <a:tr h="710716">
                <a:tc>
                  <a:txBody>
                    <a:bodyPr/>
                    <a:lstStyle/>
                    <a:p>
                      <a:pPr algn="ctr"/>
                      <a:r>
                        <a:rPr lang="es-CO" sz="1600" dirty="0" smtClean="0"/>
                        <a:t>No</a:t>
                      </a:r>
                      <a:endParaRPr lang="es-CO"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sz="1600" dirty="0" smtClean="0"/>
                        <a:t>OBJETIVOS ESTRATÉGICOS </a:t>
                      </a:r>
                    </a:p>
                  </a:txBody>
                  <a:tcPr/>
                </a:tc>
                <a:tc>
                  <a:txBody>
                    <a:bodyPr/>
                    <a:lstStyle/>
                    <a:p>
                      <a:pPr algn="ctr"/>
                      <a:r>
                        <a:rPr lang="es-CO" sz="1600" dirty="0" smtClean="0"/>
                        <a:t>ACCIONES</a:t>
                      </a:r>
                      <a:r>
                        <a:rPr lang="es-CO" sz="1600" baseline="0" dirty="0" smtClean="0"/>
                        <a:t> ADELANTADAS POR EL CONCEJO MUNICIPAL </a:t>
                      </a:r>
                      <a:endParaRPr lang="es-CO" sz="1600" dirty="0"/>
                    </a:p>
                  </a:txBody>
                  <a:tcPr/>
                </a:tc>
                <a:extLst>
                  <a:ext uri="{0D108BD9-81ED-4DB2-BD59-A6C34878D82A}">
                    <a16:rowId xmlns:a16="http://schemas.microsoft.com/office/drawing/2014/main" val="756011895"/>
                  </a:ext>
                </a:extLst>
              </a:tr>
              <a:tr h="4105511">
                <a:tc>
                  <a:txBody>
                    <a:bodyPr/>
                    <a:lstStyle/>
                    <a:p>
                      <a:pPr algn="ctr"/>
                      <a:r>
                        <a:rPr lang="es-CO" sz="1600" dirty="0" smtClean="0">
                          <a:latin typeface="+mn-lt"/>
                        </a:rPr>
                        <a:t>6</a:t>
                      </a:r>
                      <a:endParaRPr lang="es-CO" sz="1600" dirty="0">
                        <a:latin typeface="+mn-lt"/>
                      </a:endParaRPr>
                    </a:p>
                  </a:txBody>
                  <a:tcPr/>
                </a:tc>
                <a:tc>
                  <a:txBody>
                    <a:bodyPr/>
                    <a:lstStyle/>
                    <a:p>
                      <a:pPr algn="just"/>
                      <a:r>
                        <a:rPr lang="es-CO" sz="1600" dirty="0" smtClean="0">
                          <a:latin typeface="+mn-lt"/>
                        </a:rPr>
                        <a:t>Fortalecer el sistema de gestión documental del concejo de Yumbo para garantizar el cumplimiento de la normatividad legal vigente y el acceso a la información pública.</a:t>
                      </a:r>
                      <a:endParaRPr lang="es-CO" sz="1600" dirty="0">
                        <a:latin typeface="+mn-lt"/>
                      </a:endParaRPr>
                    </a:p>
                  </a:txBody>
                  <a:tcPr/>
                </a:tc>
                <a:tc>
                  <a:txBody>
                    <a:bodyPr/>
                    <a:lstStyle/>
                    <a:p>
                      <a:pPr algn="just"/>
                      <a:r>
                        <a:rPr lang="es-CO" sz="1600" dirty="0" smtClean="0">
                          <a:solidFill>
                            <a:schemeClr val="tx1"/>
                          </a:solidFill>
                          <a:latin typeface="+mn-lt"/>
                          <a:cs typeface="Arial" panose="020B0604020202020204" pitchFamily="34" charset="0"/>
                        </a:rPr>
                        <a:t>Con el fin de mejorar</a:t>
                      </a:r>
                      <a:r>
                        <a:rPr lang="es-CO" sz="1600" baseline="0" dirty="0" smtClean="0">
                          <a:solidFill>
                            <a:schemeClr val="tx1"/>
                          </a:solidFill>
                          <a:latin typeface="+mn-lt"/>
                          <a:cs typeface="Arial" panose="020B0604020202020204" pitchFamily="34" charset="0"/>
                        </a:rPr>
                        <a:t> el proceso de gestión documental y con el fin de conservar el archivo histórico de nuestra entidad, se realiza la digitación de todas  las actas de sesión plenarias que reposan en el archivo central y se importo  al software de gestión documental ORFEO. </a:t>
                      </a:r>
                    </a:p>
                    <a:p>
                      <a:pPr algn="just"/>
                      <a:endParaRPr lang="es-CO" sz="1600" baseline="0" dirty="0" smtClean="0">
                        <a:solidFill>
                          <a:schemeClr val="tx1"/>
                        </a:solidFill>
                        <a:latin typeface="+mn-lt"/>
                        <a:cs typeface="Arial" panose="020B0604020202020204" pitchFamily="34" charset="0"/>
                      </a:endParaRPr>
                    </a:p>
                    <a:p>
                      <a:pPr algn="just"/>
                      <a:r>
                        <a:rPr lang="es-CO" sz="1600" baseline="0" dirty="0" smtClean="0">
                          <a:solidFill>
                            <a:schemeClr val="tx1"/>
                          </a:solidFill>
                          <a:latin typeface="+mn-lt"/>
                          <a:cs typeface="Arial" panose="020B0604020202020204" pitchFamily="34" charset="0"/>
                        </a:rPr>
                        <a:t>Con el fin de mejorar el software documental y facilitar el proceso de radicación a la comunidad en general, se implementó el modulo de radicación web, se configuro el modulo de contratación y el modulo de varios.</a:t>
                      </a:r>
                    </a:p>
                    <a:p>
                      <a:pPr algn="just"/>
                      <a:endParaRPr lang="es-CO" sz="1600" baseline="0" dirty="0" smtClean="0">
                        <a:solidFill>
                          <a:schemeClr val="tx1"/>
                        </a:solidFill>
                        <a:latin typeface="+mn-lt"/>
                        <a:cs typeface="Arial" panose="020B0604020202020204" pitchFamily="34" charset="0"/>
                      </a:endParaRPr>
                    </a:p>
                    <a:p>
                      <a:pPr algn="just"/>
                      <a:r>
                        <a:rPr lang="es-CO" sz="1600" baseline="0" dirty="0" smtClean="0">
                          <a:solidFill>
                            <a:schemeClr val="tx1"/>
                          </a:solidFill>
                          <a:latin typeface="+mn-lt"/>
                          <a:cs typeface="Arial" panose="020B0604020202020204" pitchFamily="34" charset="0"/>
                        </a:rPr>
                        <a:t>Con respecto a los derechos de petición radicados en nuestra entidad, es preciso decir que todas las peticiones de resolvieron de fondo y dentro de los tiempos estimados por la Ley.</a:t>
                      </a:r>
                    </a:p>
                  </a:txBody>
                  <a:tcPr/>
                </a:tc>
                <a:extLst>
                  <a:ext uri="{0D108BD9-81ED-4DB2-BD59-A6C34878D82A}">
                    <a16:rowId xmlns:a16="http://schemas.microsoft.com/office/drawing/2014/main" val="820960339"/>
                  </a:ext>
                </a:extLst>
              </a:tr>
            </a:tbl>
          </a:graphicData>
        </a:graphic>
      </p:graphicFrame>
      <p:sp>
        <p:nvSpPr>
          <p:cNvPr id="5" name="Título 1"/>
          <p:cNvSpPr>
            <a:spLocks noGrp="1"/>
          </p:cNvSpPr>
          <p:nvPr>
            <p:ph type="title"/>
          </p:nvPr>
        </p:nvSpPr>
        <p:spPr>
          <a:xfrm>
            <a:off x="677333" y="429658"/>
            <a:ext cx="9028527" cy="881349"/>
          </a:xfrm>
        </p:spPr>
        <p:txBody>
          <a:bodyPr>
            <a:normAutofit fontScale="90000"/>
          </a:bodyPr>
          <a:lstStyle/>
          <a:p>
            <a:r>
              <a:rPr lang="es-CO" b="1" u="sng" dirty="0">
                <a:solidFill>
                  <a:schemeClr val="accent2">
                    <a:lumMod val="75000"/>
                  </a:schemeClr>
                </a:solidFill>
                <a:latin typeface="Arial" panose="020B0604020202020204" pitchFamily="34" charset="0"/>
                <a:cs typeface="Arial" panose="020B0604020202020204" pitchFamily="34" charset="0"/>
              </a:rPr>
              <a:t>PLAN ESTRATÉGICO INSTITUCIONAL-2020</a:t>
            </a:r>
            <a:endParaRPr lang="es-CO" dirty="0"/>
          </a:p>
        </p:txBody>
      </p:sp>
    </p:spTree>
    <p:extLst>
      <p:ext uri="{BB962C8B-B14F-4D97-AF65-F5344CB8AC3E}">
        <p14:creationId xmlns:p14="http://schemas.microsoft.com/office/powerpoint/2010/main" val="4440681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4"/>
          <p:cNvGraphicFramePr>
            <a:graphicFrameLocks/>
          </p:cNvGraphicFramePr>
          <p:nvPr>
            <p:extLst>
              <p:ext uri="{D42A27DB-BD31-4B8C-83A1-F6EECF244321}">
                <p14:modId xmlns:p14="http://schemas.microsoft.com/office/powerpoint/2010/main" val="2631756720"/>
              </p:ext>
            </p:extLst>
          </p:nvPr>
        </p:nvGraphicFramePr>
        <p:xfrm>
          <a:off x="476250" y="1134737"/>
          <a:ext cx="9284695" cy="5519451"/>
        </p:xfrm>
        <a:graphic>
          <a:graphicData uri="http://schemas.openxmlformats.org/drawingml/2006/table">
            <a:tbl>
              <a:tblPr firstRow="1" bandRow="1">
                <a:tableStyleId>{5C22544A-7EE6-4342-B048-85BDC9FD1C3A}</a:tableStyleId>
              </a:tblPr>
              <a:tblGrid>
                <a:gridCol w="504517">
                  <a:extLst>
                    <a:ext uri="{9D8B030D-6E8A-4147-A177-3AD203B41FA5}">
                      <a16:colId xmlns:a16="http://schemas.microsoft.com/office/drawing/2014/main" val="2263947183"/>
                    </a:ext>
                  </a:extLst>
                </a:gridCol>
                <a:gridCol w="1790715">
                  <a:extLst>
                    <a:ext uri="{9D8B030D-6E8A-4147-A177-3AD203B41FA5}">
                      <a16:colId xmlns:a16="http://schemas.microsoft.com/office/drawing/2014/main" val="3879815412"/>
                    </a:ext>
                  </a:extLst>
                </a:gridCol>
                <a:gridCol w="6989463">
                  <a:extLst>
                    <a:ext uri="{9D8B030D-6E8A-4147-A177-3AD203B41FA5}">
                      <a16:colId xmlns:a16="http://schemas.microsoft.com/office/drawing/2014/main" val="797840486"/>
                    </a:ext>
                  </a:extLst>
                </a:gridCol>
              </a:tblGrid>
              <a:tr h="698335">
                <a:tc>
                  <a:txBody>
                    <a:bodyPr/>
                    <a:lstStyle/>
                    <a:p>
                      <a:pPr algn="ctr"/>
                      <a:r>
                        <a:rPr lang="es-CO" sz="1600" dirty="0" smtClean="0"/>
                        <a:t>No</a:t>
                      </a:r>
                      <a:endParaRPr lang="es-CO"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sz="1600" dirty="0" smtClean="0"/>
                        <a:t>OBJETIVOS ESTRATÉGICOS </a:t>
                      </a:r>
                    </a:p>
                  </a:txBody>
                  <a:tcPr/>
                </a:tc>
                <a:tc>
                  <a:txBody>
                    <a:bodyPr/>
                    <a:lstStyle/>
                    <a:p>
                      <a:pPr algn="ctr"/>
                      <a:r>
                        <a:rPr lang="es-CO" sz="1600" dirty="0" smtClean="0"/>
                        <a:t>ACCIONES</a:t>
                      </a:r>
                      <a:r>
                        <a:rPr lang="es-CO" sz="1600" baseline="0" dirty="0" smtClean="0"/>
                        <a:t> ADELANTADAS POR EL CONCEJO MUNICIPAL </a:t>
                      </a:r>
                      <a:endParaRPr lang="es-CO" sz="1600" dirty="0"/>
                    </a:p>
                  </a:txBody>
                  <a:tcPr/>
                </a:tc>
                <a:extLst>
                  <a:ext uri="{0D108BD9-81ED-4DB2-BD59-A6C34878D82A}">
                    <a16:rowId xmlns:a16="http://schemas.microsoft.com/office/drawing/2014/main" val="756011895"/>
                  </a:ext>
                </a:extLst>
              </a:tr>
              <a:tr h="4821116">
                <a:tc>
                  <a:txBody>
                    <a:bodyPr/>
                    <a:lstStyle/>
                    <a:p>
                      <a:pPr algn="ctr"/>
                      <a:r>
                        <a:rPr lang="es-CO" sz="1600" dirty="0" smtClean="0">
                          <a:solidFill>
                            <a:schemeClr val="tx1"/>
                          </a:solidFill>
                        </a:rPr>
                        <a:t>7</a:t>
                      </a:r>
                      <a:endParaRPr lang="es-CO" sz="1600" dirty="0">
                        <a:solidFill>
                          <a:schemeClr val="tx1"/>
                        </a:solidFill>
                      </a:endParaRPr>
                    </a:p>
                  </a:txBody>
                  <a:tcPr/>
                </a:tc>
                <a:tc>
                  <a:txBody>
                    <a:bodyPr/>
                    <a:lstStyle/>
                    <a:p>
                      <a:pPr marL="0" lvl="0" indent="0">
                        <a:buClr>
                          <a:srgbClr val="90C226"/>
                        </a:buClr>
                        <a:buNone/>
                      </a:pPr>
                      <a:r>
                        <a:rPr lang="es-CO" sz="1600" b="0" dirty="0" smtClean="0">
                          <a:solidFill>
                            <a:schemeClr val="tx1"/>
                          </a:solidFill>
                          <a:latin typeface="+mn-lt"/>
                        </a:rPr>
                        <a:t>Fortalecimiento del talento humano</a:t>
                      </a:r>
                      <a:endParaRPr lang="es-CO" sz="1600" b="0" dirty="0" smtClean="0">
                        <a:solidFill>
                          <a:schemeClr val="tx1"/>
                        </a:solidFill>
                        <a:latin typeface="+mn-lt"/>
                        <a:cs typeface="Arial" panose="020B0604020202020204" pitchFamily="34" charset="0"/>
                      </a:endParaRPr>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CO" sz="1600" baseline="0" dirty="0" smtClean="0">
                          <a:solidFill>
                            <a:schemeClr val="tx1"/>
                          </a:solidFill>
                          <a:latin typeface="+mn-lt"/>
                          <a:cs typeface="Arial" panose="020B0604020202020204" pitchFamily="34" charset="0"/>
                        </a:rPr>
                        <a:t>Para el fortalecimiento institucional de la vigencia 2020, el Concejo Municipal adoptó a través de la resolución 100-06-047 de 2020  el plan de estratégico de recurso humano, </a:t>
                      </a:r>
                      <a:r>
                        <a:rPr lang="es-CO" sz="1600" dirty="0" smtClean="0">
                          <a:solidFill>
                            <a:schemeClr val="tx1"/>
                          </a:solidFill>
                          <a:latin typeface="+mn-lt"/>
                          <a:cs typeface="Arial" panose="020B0604020202020204" pitchFamily="34" charset="0"/>
                        </a:rPr>
                        <a:t>permitiendo definir la ruta para el manejo del recurso humano de los empleados adscritos a la entidad</a:t>
                      </a:r>
                      <a:r>
                        <a:rPr lang="es-CO" sz="1600" baseline="0" dirty="0" smtClean="0">
                          <a:solidFill>
                            <a:schemeClr val="tx1"/>
                          </a:solidFill>
                          <a:latin typeface="+mn-lt"/>
                          <a:cs typeface="Arial" panose="020B0604020202020204" pitchFamily="34" charset="0"/>
                        </a:rPr>
                        <a:t> e incluye el plan de bienestar e incentivos y el plan de capacitación.</a:t>
                      </a:r>
                      <a:endParaRPr lang="es-CO" sz="1600" dirty="0" smtClean="0">
                        <a:solidFill>
                          <a:schemeClr val="tx1"/>
                        </a:solidFill>
                        <a:latin typeface="+mn-lt"/>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s-CO" sz="1600" dirty="0" smtClean="0">
                        <a:solidFill>
                          <a:schemeClr val="tx1"/>
                        </a:solidFill>
                        <a:latin typeface="+mn-lt"/>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r>
                        <a:rPr lang="es-CO" sz="1600" dirty="0" smtClean="0">
                          <a:solidFill>
                            <a:schemeClr val="tx1"/>
                          </a:solidFill>
                          <a:latin typeface="+mn-lt"/>
                          <a:cs typeface="Arial" panose="020B0604020202020204" pitchFamily="34" charset="0"/>
                        </a:rPr>
                        <a:t>También</a:t>
                      </a:r>
                      <a:r>
                        <a:rPr lang="es-CO" sz="1600" baseline="0" dirty="0" smtClean="0">
                          <a:solidFill>
                            <a:schemeClr val="tx1"/>
                          </a:solidFill>
                          <a:latin typeface="+mn-lt"/>
                          <a:cs typeface="Arial" panose="020B0604020202020204" pitchFamily="34" charset="0"/>
                        </a:rPr>
                        <a:t> fueron adoptados los siguientes planes: Plan de previsión del recurso humano, Plan anual de vacantes y el Plan de emergencia.</a:t>
                      </a:r>
                    </a:p>
                    <a:p>
                      <a:pPr marL="0" marR="0" indent="0" algn="just" defTabSz="457200" rtl="0" eaLnBrk="1" fontAlgn="auto" latinLnBrk="0" hangingPunct="1">
                        <a:lnSpc>
                          <a:spcPct val="100000"/>
                        </a:lnSpc>
                        <a:spcBef>
                          <a:spcPts val="0"/>
                        </a:spcBef>
                        <a:spcAft>
                          <a:spcPts val="0"/>
                        </a:spcAft>
                        <a:buClrTx/>
                        <a:buSzTx/>
                        <a:buFontTx/>
                        <a:buNone/>
                        <a:tabLst/>
                        <a:defRPr/>
                      </a:pPr>
                      <a:endParaRPr lang="es-CO" sz="1600" baseline="0" dirty="0" smtClean="0">
                        <a:solidFill>
                          <a:schemeClr val="tx1"/>
                        </a:solidFill>
                        <a:latin typeface="+mn-lt"/>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s-CO" sz="1600" dirty="0" smtClean="0">
                          <a:solidFill>
                            <a:schemeClr val="tx1"/>
                          </a:solidFill>
                          <a:latin typeface="+mn-lt"/>
                          <a:cs typeface="Arial" panose="020B0604020202020204" pitchFamily="34" charset="0"/>
                        </a:rPr>
                        <a:t>En</a:t>
                      </a:r>
                      <a:r>
                        <a:rPr lang="es-CO" sz="1600" baseline="0" dirty="0" smtClean="0">
                          <a:solidFill>
                            <a:schemeClr val="tx1"/>
                          </a:solidFill>
                          <a:latin typeface="+mn-lt"/>
                          <a:cs typeface="Arial" panose="020B0604020202020204" pitchFamily="34" charset="0"/>
                        </a:rPr>
                        <a:t> la vigencia anterior, se contó con los servicios de un profesional en salud ocupacional el cual se encargó </a:t>
                      </a:r>
                      <a:r>
                        <a:rPr lang="es-CO" sz="1600" dirty="0" smtClean="0">
                          <a:solidFill>
                            <a:schemeClr val="tx1"/>
                          </a:solidFill>
                          <a:latin typeface="+mn-lt"/>
                          <a:cs typeface="Arial" panose="020B0604020202020204" pitchFamily="34" charset="0"/>
                        </a:rPr>
                        <a:t> de</a:t>
                      </a:r>
                      <a:r>
                        <a:rPr lang="es-CO" sz="1600" baseline="0" dirty="0" smtClean="0">
                          <a:solidFill>
                            <a:schemeClr val="tx1"/>
                          </a:solidFill>
                          <a:latin typeface="+mn-lt"/>
                          <a:cs typeface="Arial" panose="020B0604020202020204" pitchFamily="34" charset="0"/>
                        </a:rPr>
                        <a:t> la implementación </a:t>
                      </a:r>
                      <a:r>
                        <a:rPr lang="es-CO" sz="1600" dirty="0" smtClean="0">
                          <a:solidFill>
                            <a:schemeClr val="tx1"/>
                          </a:solidFill>
                          <a:latin typeface="+mn-lt"/>
                          <a:cs typeface="Arial" panose="020B0604020202020204" pitchFamily="34" charset="0"/>
                        </a:rPr>
                        <a:t>y el funcionamiento en la entidad del SG-SST, asegurando el cumplimiento de las normas mínimas establecidas por el Sistema General de Riesgos Laborales para la protección de la integridad del personal adscrito.</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s-CO" sz="1600" baseline="0" dirty="0" smtClean="0">
                        <a:solidFill>
                          <a:schemeClr val="tx1"/>
                        </a:solidFill>
                        <a:latin typeface="+mn-lt"/>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s-CO" sz="1600" baseline="0" dirty="0" smtClean="0">
                          <a:solidFill>
                            <a:schemeClr val="tx1"/>
                          </a:solidFill>
                          <a:latin typeface="+mn-lt"/>
                          <a:cs typeface="Arial" panose="020B0604020202020204" pitchFamily="34" charset="0"/>
                        </a:rPr>
                        <a:t>Se desarrolló un programa de clima organizacional a cargo del profesional en psicología, obteniendo un resultado en el indicador del 95%</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s-CO" sz="1600" baseline="0" dirty="0" smtClean="0">
                        <a:solidFill>
                          <a:schemeClr val="tx1"/>
                        </a:solidFill>
                        <a:latin typeface="+mn-lt"/>
                        <a:cs typeface="Arial" panose="020B0604020202020204" pitchFamily="34" charset="0"/>
                      </a:endParaRPr>
                    </a:p>
                  </a:txBody>
                  <a:tcPr/>
                </a:tc>
                <a:extLst>
                  <a:ext uri="{0D108BD9-81ED-4DB2-BD59-A6C34878D82A}">
                    <a16:rowId xmlns:a16="http://schemas.microsoft.com/office/drawing/2014/main" val="820960339"/>
                  </a:ext>
                </a:extLst>
              </a:tr>
            </a:tbl>
          </a:graphicData>
        </a:graphic>
      </p:graphicFrame>
      <p:sp>
        <p:nvSpPr>
          <p:cNvPr id="5" name="Título 1"/>
          <p:cNvSpPr>
            <a:spLocks noGrp="1"/>
          </p:cNvSpPr>
          <p:nvPr>
            <p:ph type="title"/>
          </p:nvPr>
        </p:nvSpPr>
        <p:spPr>
          <a:xfrm>
            <a:off x="677333" y="363558"/>
            <a:ext cx="9083612" cy="771179"/>
          </a:xfrm>
        </p:spPr>
        <p:txBody>
          <a:bodyPr>
            <a:normAutofit fontScale="90000"/>
          </a:bodyPr>
          <a:lstStyle/>
          <a:p>
            <a:r>
              <a:rPr lang="es-CO" b="1" u="sng" dirty="0">
                <a:solidFill>
                  <a:schemeClr val="accent2">
                    <a:lumMod val="75000"/>
                  </a:schemeClr>
                </a:solidFill>
                <a:latin typeface="Arial" panose="020B0604020202020204" pitchFamily="34" charset="0"/>
                <a:cs typeface="Arial" panose="020B0604020202020204" pitchFamily="34" charset="0"/>
              </a:rPr>
              <a:t>PLAN ESTRATÉGICO INSTITUCIONAL-2020</a:t>
            </a:r>
            <a:endParaRPr lang="es-CO" dirty="0"/>
          </a:p>
        </p:txBody>
      </p:sp>
    </p:spTree>
    <p:extLst>
      <p:ext uri="{BB962C8B-B14F-4D97-AF65-F5344CB8AC3E}">
        <p14:creationId xmlns:p14="http://schemas.microsoft.com/office/powerpoint/2010/main" val="11723561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4"/>
          <p:cNvGraphicFramePr>
            <a:graphicFrameLocks/>
          </p:cNvGraphicFramePr>
          <p:nvPr>
            <p:extLst>
              <p:ext uri="{D42A27DB-BD31-4B8C-83A1-F6EECF244321}">
                <p14:modId xmlns:p14="http://schemas.microsoft.com/office/powerpoint/2010/main" val="3624752321"/>
              </p:ext>
            </p:extLst>
          </p:nvPr>
        </p:nvGraphicFramePr>
        <p:xfrm>
          <a:off x="677333" y="1123720"/>
          <a:ext cx="9118127" cy="5255045"/>
        </p:xfrm>
        <a:graphic>
          <a:graphicData uri="http://schemas.openxmlformats.org/drawingml/2006/table">
            <a:tbl>
              <a:tblPr firstRow="1" bandRow="1">
                <a:tableStyleId>{5C22544A-7EE6-4342-B048-85BDC9FD1C3A}</a:tableStyleId>
              </a:tblPr>
              <a:tblGrid>
                <a:gridCol w="495466">
                  <a:extLst>
                    <a:ext uri="{9D8B030D-6E8A-4147-A177-3AD203B41FA5}">
                      <a16:colId xmlns:a16="http://schemas.microsoft.com/office/drawing/2014/main" val="2263947183"/>
                    </a:ext>
                  </a:extLst>
                </a:gridCol>
                <a:gridCol w="2324877">
                  <a:extLst>
                    <a:ext uri="{9D8B030D-6E8A-4147-A177-3AD203B41FA5}">
                      <a16:colId xmlns:a16="http://schemas.microsoft.com/office/drawing/2014/main" val="3879815412"/>
                    </a:ext>
                  </a:extLst>
                </a:gridCol>
                <a:gridCol w="6297784">
                  <a:extLst>
                    <a:ext uri="{9D8B030D-6E8A-4147-A177-3AD203B41FA5}">
                      <a16:colId xmlns:a16="http://schemas.microsoft.com/office/drawing/2014/main" val="797840486"/>
                    </a:ext>
                  </a:extLst>
                </a:gridCol>
              </a:tblGrid>
              <a:tr h="734735">
                <a:tc>
                  <a:txBody>
                    <a:bodyPr/>
                    <a:lstStyle/>
                    <a:p>
                      <a:pPr algn="ctr"/>
                      <a:r>
                        <a:rPr lang="es-CO" sz="1600" dirty="0" smtClean="0"/>
                        <a:t>No</a:t>
                      </a:r>
                      <a:endParaRPr lang="es-CO"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sz="1600" dirty="0" smtClean="0"/>
                        <a:t>OBJETIVOS ESTRATÉGICOS </a:t>
                      </a:r>
                    </a:p>
                  </a:txBody>
                  <a:tcPr/>
                </a:tc>
                <a:tc>
                  <a:txBody>
                    <a:bodyPr/>
                    <a:lstStyle/>
                    <a:p>
                      <a:pPr algn="ctr"/>
                      <a:r>
                        <a:rPr lang="es-CO" sz="1600" dirty="0" smtClean="0"/>
                        <a:t>ACCIONES</a:t>
                      </a:r>
                      <a:r>
                        <a:rPr lang="es-CO" sz="1600" baseline="0" dirty="0" smtClean="0"/>
                        <a:t> ADELANTADAS POR EL CONCEJO MUNICIPAL </a:t>
                      </a:r>
                      <a:endParaRPr lang="es-CO" sz="1600" dirty="0"/>
                    </a:p>
                  </a:txBody>
                  <a:tcPr/>
                </a:tc>
                <a:extLst>
                  <a:ext uri="{0D108BD9-81ED-4DB2-BD59-A6C34878D82A}">
                    <a16:rowId xmlns:a16="http://schemas.microsoft.com/office/drawing/2014/main" val="756011895"/>
                  </a:ext>
                </a:extLst>
              </a:tr>
              <a:tr h="4520310">
                <a:tc>
                  <a:txBody>
                    <a:bodyPr/>
                    <a:lstStyle/>
                    <a:p>
                      <a:pPr algn="ctr"/>
                      <a:r>
                        <a:rPr lang="es-CO" sz="1600" dirty="0" smtClean="0"/>
                        <a:t>8</a:t>
                      </a:r>
                      <a:endParaRPr lang="es-CO" sz="1600" dirty="0"/>
                    </a:p>
                  </a:txBody>
                  <a:tcPr/>
                </a:tc>
                <a:tc>
                  <a:txBody>
                    <a:bodyPr/>
                    <a:lstStyle/>
                    <a:p>
                      <a:pPr algn="just"/>
                      <a:r>
                        <a:rPr lang="es-CO" sz="1600" dirty="0" smtClean="0"/>
                        <a:t>Garantizar el acceso a la información pública.</a:t>
                      </a:r>
                      <a:endParaRPr lang="es-CO" sz="1600" dirty="0"/>
                    </a:p>
                  </a:txBody>
                  <a:tcPr/>
                </a:tc>
                <a:tc>
                  <a:txBody>
                    <a:bodyPr/>
                    <a:lstStyle/>
                    <a:p>
                      <a:pPr algn="just"/>
                      <a:r>
                        <a:rPr lang="es-CO" sz="1600" dirty="0" smtClean="0"/>
                        <a:t>Se contrató</a:t>
                      </a:r>
                      <a:r>
                        <a:rPr lang="es-CO" sz="1600" baseline="0" dirty="0" smtClean="0"/>
                        <a:t> personal para el manejo, alimentación y mantenimiento  de la pagina web del Concejo Municipal. </a:t>
                      </a:r>
                    </a:p>
                    <a:p>
                      <a:pPr algn="just"/>
                      <a:endParaRPr lang="es-CO" sz="1600" baseline="0" dirty="0" smtClean="0"/>
                    </a:p>
                    <a:p>
                      <a:pPr marL="0" marR="0" lvl="0" indent="0" algn="just" defTabSz="457200" rtl="0" eaLnBrk="1" fontAlgn="auto" latinLnBrk="0" hangingPunct="1">
                        <a:lnSpc>
                          <a:spcPct val="100000"/>
                        </a:lnSpc>
                        <a:spcBef>
                          <a:spcPts val="0"/>
                        </a:spcBef>
                        <a:spcAft>
                          <a:spcPts val="0"/>
                        </a:spcAft>
                        <a:buClrTx/>
                        <a:buSzTx/>
                        <a:buFontTx/>
                        <a:buNone/>
                        <a:tabLst/>
                        <a:defRPr/>
                      </a:pPr>
                      <a:r>
                        <a:rPr lang="es-CO" sz="1600" baseline="0" dirty="0" smtClean="0"/>
                        <a:t>Actualmente en nuestra pagina web, se encuentran publicados todos los acuerdos municipales, los proyectos de acuerdo y el cronograma de estudio y actas de sesión plenaria 2020,</a:t>
                      </a:r>
                      <a:r>
                        <a:rPr lang="es-CO" sz="1600" baseline="0" dirty="0" smtClean="0">
                          <a:latin typeface="+mn-lt"/>
                        </a:rPr>
                        <a:t> </a:t>
                      </a:r>
                      <a:r>
                        <a:rPr lang="es-CO" sz="1600" dirty="0" smtClean="0">
                          <a:solidFill>
                            <a:schemeClr val="tx1"/>
                          </a:solidFill>
                          <a:latin typeface="+mn-lt"/>
                          <a:cs typeface="Arial" panose="020B0604020202020204" pitchFamily="34" charset="0"/>
                        </a:rPr>
                        <a:t>entre otros documentos  como lo exige la ley de transparencia.</a:t>
                      </a:r>
                    </a:p>
                    <a:p>
                      <a:pPr algn="just"/>
                      <a:endParaRPr lang="es-CO" sz="1600" baseline="0" dirty="0" smtClean="0"/>
                    </a:p>
                    <a:p>
                      <a:pPr algn="just"/>
                      <a:r>
                        <a:rPr lang="es-CO" sz="1600" baseline="0" dirty="0" smtClean="0"/>
                        <a:t>Se dispuso como medio de comunicación las redes sociales del Concejo Municipal, a través de las cuales se difundió toda la información relevante para la comunidad. </a:t>
                      </a:r>
                    </a:p>
                    <a:p>
                      <a:pPr algn="just"/>
                      <a:endParaRPr lang="es-CO" sz="1600" baseline="0" dirty="0" smtClean="0"/>
                    </a:p>
                    <a:p>
                      <a:pPr marL="0" lvl="0" indent="0" algn="just">
                        <a:buClr>
                          <a:srgbClr val="90C226"/>
                        </a:buClr>
                        <a:buNone/>
                      </a:pPr>
                      <a:r>
                        <a:rPr lang="es-CO" sz="1600" dirty="0" smtClean="0">
                          <a:solidFill>
                            <a:schemeClr val="tx1"/>
                          </a:solidFill>
                          <a:latin typeface="+mn-lt"/>
                          <a:cs typeface="Arial" panose="020B0604020202020204" pitchFamily="34" charset="0"/>
                        </a:rPr>
                        <a:t>Se evidencia en la entidad el uso y aprovechamiento de las tecnologías de la información y las comunicaciones para consolidar un Estado y ciudadanos competitivos, de acuerdo a lineamientos de Min tic.</a:t>
                      </a:r>
                      <a:endParaRPr lang="es-CO" sz="1600" baseline="0" dirty="0" smtClean="0"/>
                    </a:p>
                  </a:txBody>
                  <a:tcPr/>
                </a:tc>
                <a:extLst>
                  <a:ext uri="{0D108BD9-81ED-4DB2-BD59-A6C34878D82A}">
                    <a16:rowId xmlns:a16="http://schemas.microsoft.com/office/drawing/2014/main" val="1861342639"/>
                  </a:ext>
                </a:extLst>
              </a:tr>
            </a:tbl>
          </a:graphicData>
        </a:graphic>
      </p:graphicFrame>
      <p:sp>
        <p:nvSpPr>
          <p:cNvPr id="5" name="Título 1"/>
          <p:cNvSpPr>
            <a:spLocks noGrp="1"/>
          </p:cNvSpPr>
          <p:nvPr>
            <p:ph type="title"/>
          </p:nvPr>
        </p:nvSpPr>
        <p:spPr>
          <a:xfrm>
            <a:off x="677333" y="286440"/>
            <a:ext cx="9118127" cy="837280"/>
          </a:xfrm>
        </p:spPr>
        <p:txBody>
          <a:bodyPr>
            <a:normAutofit fontScale="90000"/>
          </a:bodyPr>
          <a:lstStyle/>
          <a:p>
            <a:r>
              <a:rPr lang="es-CO" b="1" u="sng" dirty="0">
                <a:solidFill>
                  <a:schemeClr val="accent2">
                    <a:lumMod val="75000"/>
                  </a:schemeClr>
                </a:solidFill>
                <a:latin typeface="Arial" panose="020B0604020202020204" pitchFamily="34" charset="0"/>
                <a:cs typeface="Arial" panose="020B0604020202020204" pitchFamily="34" charset="0"/>
              </a:rPr>
              <a:t>PLAN ESTRATÉGICO INSTITUCIONAL-2020</a:t>
            </a:r>
            <a:endParaRPr lang="es-CO" dirty="0"/>
          </a:p>
        </p:txBody>
      </p:sp>
    </p:spTree>
    <p:extLst>
      <p:ext uri="{BB962C8B-B14F-4D97-AF65-F5344CB8AC3E}">
        <p14:creationId xmlns:p14="http://schemas.microsoft.com/office/powerpoint/2010/main" val="29214117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4"/>
          <p:cNvGraphicFramePr>
            <a:graphicFrameLocks/>
          </p:cNvGraphicFramePr>
          <p:nvPr>
            <p:extLst>
              <p:ext uri="{D42A27DB-BD31-4B8C-83A1-F6EECF244321}">
                <p14:modId xmlns:p14="http://schemas.microsoft.com/office/powerpoint/2010/main" val="3017295397"/>
              </p:ext>
            </p:extLst>
          </p:nvPr>
        </p:nvGraphicFramePr>
        <p:xfrm>
          <a:off x="476250" y="1384204"/>
          <a:ext cx="9361813" cy="4025078"/>
        </p:xfrm>
        <a:graphic>
          <a:graphicData uri="http://schemas.openxmlformats.org/drawingml/2006/table">
            <a:tbl>
              <a:tblPr firstRow="1" bandRow="1">
                <a:tableStyleId>{5C22544A-7EE6-4342-B048-85BDC9FD1C3A}</a:tableStyleId>
              </a:tblPr>
              <a:tblGrid>
                <a:gridCol w="508707">
                  <a:extLst>
                    <a:ext uri="{9D8B030D-6E8A-4147-A177-3AD203B41FA5}">
                      <a16:colId xmlns:a16="http://schemas.microsoft.com/office/drawing/2014/main" val="2263947183"/>
                    </a:ext>
                  </a:extLst>
                </a:gridCol>
                <a:gridCol w="2876152">
                  <a:extLst>
                    <a:ext uri="{9D8B030D-6E8A-4147-A177-3AD203B41FA5}">
                      <a16:colId xmlns:a16="http://schemas.microsoft.com/office/drawing/2014/main" val="3879815412"/>
                    </a:ext>
                  </a:extLst>
                </a:gridCol>
                <a:gridCol w="5976954">
                  <a:extLst>
                    <a:ext uri="{9D8B030D-6E8A-4147-A177-3AD203B41FA5}">
                      <a16:colId xmlns:a16="http://schemas.microsoft.com/office/drawing/2014/main" val="797840486"/>
                    </a:ext>
                  </a:extLst>
                </a:gridCol>
              </a:tblGrid>
              <a:tr h="821776">
                <a:tc>
                  <a:txBody>
                    <a:bodyPr/>
                    <a:lstStyle/>
                    <a:p>
                      <a:pPr algn="ctr"/>
                      <a:r>
                        <a:rPr lang="es-CO" sz="1600" dirty="0" smtClean="0"/>
                        <a:t>No</a:t>
                      </a:r>
                      <a:endParaRPr lang="es-CO"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sz="1600" dirty="0" smtClean="0"/>
                        <a:t>OBJETIVOS ESTRATÉGICOS </a:t>
                      </a:r>
                    </a:p>
                  </a:txBody>
                  <a:tcPr/>
                </a:tc>
                <a:tc>
                  <a:txBody>
                    <a:bodyPr/>
                    <a:lstStyle/>
                    <a:p>
                      <a:pPr algn="ctr"/>
                      <a:r>
                        <a:rPr lang="es-CO" sz="1600" dirty="0" smtClean="0"/>
                        <a:t>ACCIONES</a:t>
                      </a:r>
                      <a:r>
                        <a:rPr lang="es-CO" sz="1600" baseline="0" dirty="0" smtClean="0"/>
                        <a:t> ADELANTADAS POR EL CONCEJO MUNICIPAL </a:t>
                      </a:r>
                      <a:endParaRPr lang="es-CO" sz="1600" dirty="0"/>
                    </a:p>
                  </a:txBody>
                  <a:tcPr/>
                </a:tc>
                <a:extLst>
                  <a:ext uri="{0D108BD9-81ED-4DB2-BD59-A6C34878D82A}">
                    <a16:rowId xmlns:a16="http://schemas.microsoft.com/office/drawing/2014/main" val="756011895"/>
                  </a:ext>
                </a:extLst>
              </a:tr>
              <a:tr h="3203302">
                <a:tc>
                  <a:txBody>
                    <a:bodyPr/>
                    <a:lstStyle/>
                    <a:p>
                      <a:pPr algn="ctr"/>
                      <a:r>
                        <a:rPr lang="es-CO" dirty="0" smtClean="0"/>
                        <a:t>9</a:t>
                      </a:r>
                      <a:endParaRPr lang="es-CO" dirty="0"/>
                    </a:p>
                  </a:txBody>
                  <a:tcPr/>
                </a:tc>
                <a:tc>
                  <a:txBody>
                    <a:bodyPr/>
                    <a:lstStyle/>
                    <a:p>
                      <a:pPr algn="just"/>
                      <a:r>
                        <a:rPr lang="es-CO" sz="1600" dirty="0" smtClean="0"/>
                        <a:t>Actualización e Implementación de las TIC´S (Tecnologías de la Información y la Comunicación), como herramienta para el fortalecimiento a la gestión administrativa, financiera, contractual y fiscal, y con el Gobierno Electrónico.</a:t>
                      </a:r>
                      <a:endParaRPr lang="es-CO" sz="1600" dirty="0"/>
                    </a:p>
                  </a:txBody>
                  <a:tcPr/>
                </a:tc>
                <a:tc>
                  <a:txBody>
                    <a:bodyPr/>
                    <a:lstStyle/>
                    <a:p>
                      <a:pPr algn="just"/>
                      <a:r>
                        <a:rPr lang="es-CO" sz="1600" dirty="0" smtClean="0"/>
                        <a:t>El concejo Municipal de Yumbo cuenta con los</a:t>
                      </a:r>
                      <a:r>
                        <a:rPr lang="es-CO" sz="1600" baseline="0" dirty="0" smtClean="0"/>
                        <a:t> siguientes planes para la vigencia </a:t>
                      </a:r>
                      <a:r>
                        <a:rPr lang="es-CO" sz="1600" dirty="0" smtClean="0"/>
                        <a:t>2020-2023:</a:t>
                      </a:r>
                    </a:p>
                    <a:p>
                      <a:pPr marL="285750" indent="-285750" algn="just">
                        <a:buFontTx/>
                        <a:buChar char="-"/>
                      </a:pPr>
                      <a:r>
                        <a:rPr lang="es-CO" sz="1600" baseline="0" dirty="0" smtClean="0"/>
                        <a:t>Plan Estratégico de Tecnologías de la Información. </a:t>
                      </a:r>
                    </a:p>
                    <a:p>
                      <a:pPr marL="285750" indent="-285750" algn="just">
                        <a:buFontTx/>
                        <a:buChar char="-"/>
                      </a:pPr>
                      <a:r>
                        <a:rPr lang="es-CO" sz="1600" dirty="0" smtClean="0"/>
                        <a:t>Plan de Tratamiento de Riesgos de Seguridad y Privacidad de la Información.</a:t>
                      </a:r>
                    </a:p>
                    <a:p>
                      <a:pPr marL="285750" indent="-285750" algn="just">
                        <a:buFontTx/>
                        <a:buChar char="-"/>
                      </a:pPr>
                      <a:r>
                        <a:rPr lang="es-CO" sz="1600" dirty="0" smtClean="0"/>
                        <a:t>Plan de Seguridad y Privacidad de la Información.</a:t>
                      </a:r>
                    </a:p>
                    <a:p>
                      <a:pPr marL="0" indent="0" algn="just">
                        <a:buFontTx/>
                        <a:buNone/>
                      </a:pPr>
                      <a:endParaRPr lang="es-CO" sz="1600" dirty="0" smtClean="0"/>
                    </a:p>
                    <a:p>
                      <a:pPr marL="0" indent="0" algn="just">
                        <a:buFontTx/>
                        <a:buNone/>
                      </a:pPr>
                      <a:r>
                        <a:rPr lang="es-CO" sz="1600" dirty="0" smtClean="0"/>
                        <a:t>Anualmente</a:t>
                      </a:r>
                      <a:r>
                        <a:rPr lang="es-CO" sz="1600" baseline="0" dirty="0" smtClean="0"/>
                        <a:t> y en cumplimiento de los establecido en el PETI se realiza mantenimiento preventivo y correctivo de los equipos y periféricos tecnológicos del Concejo Municipal de Yumbo.</a:t>
                      </a:r>
                      <a:endParaRPr lang="es-CO" sz="1600" dirty="0" smtClean="0"/>
                    </a:p>
                  </a:txBody>
                  <a:tcPr/>
                </a:tc>
                <a:extLst>
                  <a:ext uri="{0D108BD9-81ED-4DB2-BD59-A6C34878D82A}">
                    <a16:rowId xmlns:a16="http://schemas.microsoft.com/office/drawing/2014/main" val="2513963778"/>
                  </a:ext>
                </a:extLst>
              </a:tr>
            </a:tbl>
          </a:graphicData>
        </a:graphic>
      </p:graphicFrame>
      <p:sp>
        <p:nvSpPr>
          <p:cNvPr id="5" name="Título 1"/>
          <p:cNvSpPr>
            <a:spLocks noGrp="1"/>
          </p:cNvSpPr>
          <p:nvPr>
            <p:ph type="title"/>
          </p:nvPr>
        </p:nvSpPr>
        <p:spPr>
          <a:xfrm>
            <a:off x="677333" y="308473"/>
            <a:ext cx="9160730" cy="914400"/>
          </a:xfrm>
        </p:spPr>
        <p:txBody>
          <a:bodyPr>
            <a:normAutofit fontScale="90000"/>
          </a:bodyPr>
          <a:lstStyle/>
          <a:p>
            <a:r>
              <a:rPr lang="es-CO" b="1" u="sng" dirty="0">
                <a:solidFill>
                  <a:schemeClr val="accent2">
                    <a:lumMod val="75000"/>
                  </a:schemeClr>
                </a:solidFill>
                <a:latin typeface="Arial" panose="020B0604020202020204" pitchFamily="34" charset="0"/>
                <a:cs typeface="Arial" panose="020B0604020202020204" pitchFamily="34" charset="0"/>
              </a:rPr>
              <a:t>PLAN ESTRATÉGICO INSTITUCIONAL-2020</a:t>
            </a:r>
            <a:endParaRPr lang="es-CO" dirty="0"/>
          </a:p>
        </p:txBody>
      </p:sp>
    </p:spTree>
    <p:extLst>
      <p:ext uri="{BB962C8B-B14F-4D97-AF65-F5344CB8AC3E}">
        <p14:creationId xmlns:p14="http://schemas.microsoft.com/office/powerpoint/2010/main" val="26324795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4"/>
          <p:cNvGraphicFramePr>
            <a:graphicFrameLocks/>
          </p:cNvGraphicFramePr>
          <p:nvPr>
            <p:extLst>
              <p:ext uri="{D42A27DB-BD31-4B8C-83A1-F6EECF244321}">
                <p14:modId xmlns:p14="http://schemas.microsoft.com/office/powerpoint/2010/main" val="341758393"/>
              </p:ext>
            </p:extLst>
          </p:nvPr>
        </p:nvGraphicFramePr>
        <p:xfrm>
          <a:off x="476251" y="1178805"/>
          <a:ext cx="9163508" cy="5398265"/>
        </p:xfrm>
        <a:graphic>
          <a:graphicData uri="http://schemas.openxmlformats.org/drawingml/2006/table">
            <a:tbl>
              <a:tblPr firstRow="1" bandRow="1">
                <a:tableStyleId>{5C22544A-7EE6-4342-B048-85BDC9FD1C3A}</a:tableStyleId>
              </a:tblPr>
              <a:tblGrid>
                <a:gridCol w="497932">
                  <a:extLst>
                    <a:ext uri="{9D8B030D-6E8A-4147-A177-3AD203B41FA5}">
                      <a16:colId xmlns:a16="http://schemas.microsoft.com/office/drawing/2014/main" val="2263947183"/>
                    </a:ext>
                  </a:extLst>
                </a:gridCol>
                <a:gridCol w="1864216">
                  <a:extLst>
                    <a:ext uri="{9D8B030D-6E8A-4147-A177-3AD203B41FA5}">
                      <a16:colId xmlns:a16="http://schemas.microsoft.com/office/drawing/2014/main" val="3879815412"/>
                    </a:ext>
                  </a:extLst>
                </a:gridCol>
                <a:gridCol w="6801360">
                  <a:extLst>
                    <a:ext uri="{9D8B030D-6E8A-4147-A177-3AD203B41FA5}">
                      <a16:colId xmlns:a16="http://schemas.microsoft.com/office/drawing/2014/main" val="797840486"/>
                    </a:ext>
                  </a:extLst>
                </a:gridCol>
              </a:tblGrid>
              <a:tr h="700880">
                <a:tc>
                  <a:txBody>
                    <a:bodyPr/>
                    <a:lstStyle/>
                    <a:p>
                      <a:pPr algn="ctr"/>
                      <a:r>
                        <a:rPr lang="es-CO" sz="1600" dirty="0" smtClean="0"/>
                        <a:t>No</a:t>
                      </a:r>
                      <a:endParaRPr lang="es-CO"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sz="1600" dirty="0" smtClean="0"/>
                        <a:t>OBJETIVOS ESTRATÉGICOS </a:t>
                      </a:r>
                    </a:p>
                  </a:txBody>
                  <a:tcPr/>
                </a:tc>
                <a:tc>
                  <a:txBody>
                    <a:bodyPr/>
                    <a:lstStyle/>
                    <a:p>
                      <a:pPr algn="ctr"/>
                      <a:r>
                        <a:rPr lang="es-CO" sz="1600" dirty="0" smtClean="0"/>
                        <a:t>ACCIONES</a:t>
                      </a:r>
                      <a:r>
                        <a:rPr lang="es-CO" sz="1600" baseline="0" dirty="0" smtClean="0"/>
                        <a:t> ADELANTADAS POR EL CONCEJO MUNICIPAL </a:t>
                      </a:r>
                      <a:endParaRPr lang="es-CO" sz="1600" dirty="0"/>
                    </a:p>
                  </a:txBody>
                  <a:tcPr/>
                </a:tc>
                <a:extLst>
                  <a:ext uri="{0D108BD9-81ED-4DB2-BD59-A6C34878D82A}">
                    <a16:rowId xmlns:a16="http://schemas.microsoft.com/office/drawing/2014/main" val="756011895"/>
                  </a:ext>
                </a:extLst>
              </a:tr>
              <a:tr h="4697385">
                <a:tc>
                  <a:txBody>
                    <a:bodyPr/>
                    <a:lstStyle/>
                    <a:p>
                      <a:pPr algn="ctr"/>
                      <a:r>
                        <a:rPr lang="es-CO" dirty="0" smtClean="0"/>
                        <a:t>10</a:t>
                      </a:r>
                      <a:endParaRPr lang="es-CO" dirty="0"/>
                    </a:p>
                  </a:txBody>
                  <a:tcPr/>
                </a:tc>
                <a:tc>
                  <a:txBody>
                    <a:bodyPr/>
                    <a:lstStyle/>
                    <a:p>
                      <a:pPr algn="just"/>
                      <a:r>
                        <a:rPr lang="es-CO" sz="1600" dirty="0" smtClean="0"/>
                        <a:t>Fortalecimiento de la Comunicación y la  divulgación publica</a:t>
                      </a:r>
                    </a:p>
                  </a:txBody>
                  <a:tcPr/>
                </a:tc>
                <a:tc>
                  <a:txBody>
                    <a:bodyPr/>
                    <a:lstStyle/>
                    <a:p>
                      <a:pPr algn="just"/>
                      <a:r>
                        <a:rPr lang="es-CO" sz="1600" dirty="0" smtClean="0"/>
                        <a:t>Durante</a:t>
                      </a:r>
                      <a:r>
                        <a:rPr lang="es-CO" sz="1600" baseline="0" dirty="0" smtClean="0"/>
                        <a:t> la vigencia 2020 desde el proceso de comunicaciones se adoptó en el mes de marzo el plan de medios y el plan de comunicaciones. En estos planes el Concejo Municipal definió todos los medios de comunicación utilizados para difundir su información. </a:t>
                      </a:r>
                    </a:p>
                    <a:p>
                      <a:pPr algn="just"/>
                      <a:endParaRPr lang="es-CO" sz="1600" baseline="0" dirty="0" smtClean="0"/>
                    </a:p>
                    <a:p>
                      <a:pPr algn="just"/>
                      <a:r>
                        <a:rPr lang="es-CO" sz="1600" baseline="0" dirty="0" smtClean="0"/>
                        <a:t>Ahora bien, para el fortalecimiento de la comunicación organizacional se desarrolló como estrategia la elaboración de 4 boletines de prensa con información de importancia para el personal administrativo, concejales y contratistas.</a:t>
                      </a:r>
                    </a:p>
                    <a:p>
                      <a:pPr algn="just"/>
                      <a:endParaRPr lang="es-CO" sz="1600" baseline="0" dirty="0" smtClean="0"/>
                    </a:p>
                    <a:p>
                      <a:pPr algn="just"/>
                      <a:r>
                        <a:rPr lang="es-CO" sz="1600" baseline="0" dirty="0" smtClean="0"/>
                        <a:t>En el 2020 se realizaron en total  60 boletines de prensa con información relevante para la comunidad y se difundieron en redes sociales, pagina web y emisora local.</a:t>
                      </a:r>
                    </a:p>
                    <a:p>
                      <a:pPr algn="just"/>
                      <a:endParaRPr lang="es-CO" sz="1600" baseline="0" dirty="0" smtClean="0"/>
                    </a:p>
                    <a:p>
                      <a:pPr algn="just"/>
                      <a:r>
                        <a:rPr lang="es-CO" sz="1600" baseline="0" dirty="0" smtClean="0"/>
                        <a:t>Aquí es importante destacar la transmisión de todas las sesiones ordinarias y extraordinarias y demás eventos especiales, realizando un total de 171 transmisiones. </a:t>
                      </a:r>
                      <a:endParaRPr lang="es-CO" sz="1600" dirty="0" smtClean="0"/>
                    </a:p>
                  </a:txBody>
                  <a:tcPr/>
                </a:tc>
                <a:extLst>
                  <a:ext uri="{0D108BD9-81ED-4DB2-BD59-A6C34878D82A}">
                    <a16:rowId xmlns:a16="http://schemas.microsoft.com/office/drawing/2014/main" val="2513963778"/>
                  </a:ext>
                </a:extLst>
              </a:tr>
            </a:tbl>
          </a:graphicData>
        </a:graphic>
      </p:graphicFrame>
      <p:sp>
        <p:nvSpPr>
          <p:cNvPr id="5" name="Título 1"/>
          <p:cNvSpPr>
            <a:spLocks noGrp="1"/>
          </p:cNvSpPr>
          <p:nvPr>
            <p:ph type="title"/>
          </p:nvPr>
        </p:nvSpPr>
        <p:spPr>
          <a:xfrm>
            <a:off x="677333" y="308472"/>
            <a:ext cx="8962426" cy="870333"/>
          </a:xfrm>
        </p:spPr>
        <p:txBody>
          <a:bodyPr>
            <a:normAutofit fontScale="90000"/>
          </a:bodyPr>
          <a:lstStyle/>
          <a:p>
            <a:r>
              <a:rPr lang="es-CO" b="1" u="sng" dirty="0">
                <a:solidFill>
                  <a:schemeClr val="accent2">
                    <a:lumMod val="75000"/>
                  </a:schemeClr>
                </a:solidFill>
                <a:latin typeface="Arial" panose="020B0604020202020204" pitchFamily="34" charset="0"/>
                <a:cs typeface="Arial" panose="020B0604020202020204" pitchFamily="34" charset="0"/>
              </a:rPr>
              <a:t>PLAN ESTRATÉGICO INSTITUCIONAL-2020</a:t>
            </a:r>
            <a:endParaRPr lang="es-CO" dirty="0"/>
          </a:p>
        </p:txBody>
      </p:sp>
    </p:spTree>
    <p:extLst>
      <p:ext uri="{BB962C8B-B14F-4D97-AF65-F5344CB8AC3E}">
        <p14:creationId xmlns:p14="http://schemas.microsoft.com/office/powerpoint/2010/main" val="4345797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4"/>
          <p:cNvGraphicFramePr>
            <a:graphicFrameLocks/>
          </p:cNvGraphicFramePr>
          <p:nvPr>
            <p:extLst>
              <p:ext uri="{D42A27DB-BD31-4B8C-83A1-F6EECF244321}">
                <p14:modId xmlns:p14="http://schemas.microsoft.com/office/powerpoint/2010/main" val="1944520965"/>
              </p:ext>
            </p:extLst>
          </p:nvPr>
        </p:nvGraphicFramePr>
        <p:xfrm>
          <a:off x="476249" y="1057619"/>
          <a:ext cx="9416897" cy="5475383"/>
        </p:xfrm>
        <a:graphic>
          <a:graphicData uri="http://schemas.openxmlformats.org/drawingml/2006/table">
            <a:tbl>
              <a:tblPr firstRow="1" bandRow="1">
                <a:tableStyleId>{5C22544A-7EE6-4342-B048-85BDC9FD1C3A}</a:tableStyleId>
              </a:tblPr>
              <a:tblGrid>
                <a:gridCol w="511700">
                  <a:extLst>
                    <a:ext uri="{9D8B030D-6E8A-4147-A177-3AD203B41FA5}">
                      <a16:colId xmlns:a16="http://schemas.microsoft.com/office/drawing/2014/main" val="2263947183"/>
                    </a:ext>
                  </a:extLst>
                </a:gridCol>
                <a:gridCol w="1915766">
                  <a:extLst>
                    <a:ext uri="{9D8B030D-6E8A-4147-A177-3AD203B41FA5}">
                      <a16:colId xmlns:a16="http://schemas.microsoft.com/office/drawing/2014/main" val="3879815412"/>
                    </a:ext>
                  </a:extLst>
                </a:gridCol>
                <a:gridCol w="6989431">
                  <a:extLst>
                    <a:ext uri="{9D8B030D-6E8A-4147-A177-3AD203B41FA5}">
                      <a16:colId xmlns:a16="http://schemas.microsoft.com/office/drawing/2014/main" val="797840486"/>
                    </a:ext>
                  </a:extLst>
                </a:gridCol>
              </a:tblGrid>
              <a:tr h="734361">
                <a:tc>
                  <a:txBody>
                    <a:bodyPr/>
                    <a:lstStyle/>
                    <a:p>
                      <a:pPr algn="ctr"/>
                      <a:r>
                        <a:rPr lang="es-CO" sz="1600" dirty="0" smtClean="0"/>
                        <a:t>No</a:t>
                      </a:r>
                      <a:endParaRPr lang="es-CO"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sz="1600" dirty="0" smtClean="0"/>
                        <a:t>OBJETIVOS ESTRATÉGICOS </a:t>
                      </a:r>
                    </a:p>
                  </a:txBody>
                  <a:tcPr/>
                </a:tc>
                <a:tc>
                  <a:txBody>
                    <a:bodyPr/>
                    <a:lstStyle/>
                    <a:p>
                      <a:pPr algn="ctr"/>
                      <a:r>
                        <a:rPr lang="es-CO" sz="1600" dirty="0" smtClean="0"/>
                        <a:t>ACCIONES</a:t>
                      </a:r>
                      <a:r>
                        <a:rPr lang="es-CO" sz="1600" baseline="0" dirty="0" smtClean="0"/>
                        <a:t> ADELANTADAS POR EL CONCEJO MUNICIPAL </a:t>
                      </a:r>
                      <a:endParaRPr lang="es-CO" sz="1600" dirty="0"/>
                    </a:p>
                  </a:txBody>
                  <a:tcPr/>
                </a:tc>
                <a:extLst>
                  <a:ext uri="{0D108BD9-81ED-4DB2-BD59-A6C34878D82A}">
                    <a16:rowId xmlns:a16="http://schemas.microsoft.com/office/drawing/2014/main" val="756011895"/>
                  </a:ext>
                </a:extLst>
              </a:tr>
              <a:tr h="2482019">
                <a:tc>
                  <a:txBody>
                    <a:bodyPr/>
                    <a:lstStyle/>
                    <a:p>
                      <a:pPr algn="ctr"/>
                      <a:r>
                        <a:rPr lang="es-CO" dirty="0" smtClean="0"/>
                        <a:t>10</a:t>
                      </a:r>
                      <a:endParaRPr lang="es-CO" dirty="0"/>
                    </a:p>
                  </a:txBody>
                  <a:tcPr/>
                </a:tc>
                <a:tc>
                  <a:txBody>
                    <a:bodyPr/>
                    <a:lstStyle/>
                    <a:p>
                      <a:pPr algn="just"/>
                      <a:r>
                        <a:rPr lang="es-CO" sz="1600" dirty="0" smtClean="0"/>
                        <a:t>Fortalecimiento de la Comunicación y la  divulgación publica</a:t>
                      </a:r>
                    </a:p>
                  </a:txBody>
                  <a:tcPr/>
                </a:tc>
                <a:tc>
                  <a:txBody>
                    <a:bodyPr/>
                    <a:lstStyle/>
                    <a:p>
                      <a:pPr marL="0" lvl="0" indent="0" algn="just">
                        <a:buClr>
                          <a:srgbClr val="90C226"/>
                        </a:buClr>
                        <a:buNone/>
                      </a:pPr>
                      <a:r>
                        <a:rPr lang="es-ES" sz="1600" dirty="0" smtClean="0">
                          <a:solidFill>
                            <a:schemeClr val="tx1"/>
                          </a:solidFill>
                          <a:latin typeface="Arial" panose="020B0604020202020204" pitchFamily="34" charset="0"/>
                          <a:cs typeface="Arial" panose="020B0604020202020204" pitchFamily="34" charset="0"/>
                        </a:rPr>
                        <a:t>El</a:t>
                      </a:r>
                      <a:r>
                        <a:rPr lang="es-ES" sz="1600" baseline="0" dirty="0" smtClean="0">
                          <a:solidFill>
                            <a:schemeClr val="tx1"/>
                          </a:solidFill>
                          <a:latin typeface="Arial" panose="020B0604020202020204" pitchFamily="34" charset="0"/>
                          <a:cs typeface="Arial" panose="020B0604020202020204" pitchFamily="34" charset="0"/>
                        </a:rPr>
                        <a:t> r</a:t>
                      </a:r>
                      <a:r>
                        <a:rPr lang="es-ES" sz="1600" dirty="0" smtClean="0">
                          <a:solidFill>
                            <a:schemeClr val="tx1"/>
                          </a:solidFill>
                          <a:latin typeface="Arial" panose="020B0604020202020204" pitchFamily="34" charset="0"/>
                          <a:cs typeface="Arial" panose="020B0604020202020204" pitchFamily="34" charset="0"/>
                        </a:rPr>
                        <a:t>esultado</a:t>
                      </a:r>
                      <a:r>
                        <a:rPr lang="es-ES" sz="1600" baseline="0" dirty="0" smtClean="0">
                          <a:solidFill>
                            <a:schemeClr val="tx1"/>
                          </a:solidFill>
                          <a:latin typeface="Arial" panose="020B0604020202020204" pitchFamily="34" charset="0"/>
                          <a:cs typeface="Arial" panose="020B0604020202020204" pitchFamily="34" charset="0"/>
                        </a:rPr>
                        <a:t> de la e</a:t>
                      </a:r>
                      <a:r>
                        <a:rPr lang="es-ES" sz="1600" dirty="0" smtClean="0">
                          <a:solidFill>
                            <a:schemeClr val="tx1"/>
                          </a:solidFill>
                          <a:latin typeface="Arial" panose="020B0604020202020204" pitchFamily="34" charset="0"/>
                          <a:cs typeface="Arial" panose="020B0604020202020204" pitchFamily="34" charset="0"/>
                        </a:rPr>
                        <a:t>ncuesta realizada por esta corporación,</a:t>
                      </a:r>
                      <a:r>
                        <a:rPr lang="es-ES" sz="1600" baseline="0" dirty="0" smtClean="0">
                          <a:solidFill>
                            <a:schemeClr val="tx1"/>
                          </a:solidFill>
                          <a:latin typeface="Arial" panose="020B0604020202020204" pitchFamily="34" charset="0"/>
                          <a:cs typeface="Arial" panose="020B0604020202020204" pitchFamily="34" charset="0"/>
                        </a:rPr>
                        <a:t> sobre </a:t>
                      </a:r>
                      <a:r>
                        <a:rPr lang="es-ES" sz="1600" dirty="0" smtClean="0">
                          <a:solidFill>
                            <a:schemeClr val="tx1"/>
                          </a:solidFill>
                          <a:latin typeface="Arial" panose="020B0604020202020204" pitchFamily="34" charset="0"/>
                          <a:cs typeface="Arial" panose="020B0604020202020204" pitchFamily="34" charset="0"/>
                        </a:rPr>
                        <a:t>la percepción  de los servicios  e información del Concejo Municipal de Yumbo, quedó</a:t>
                      </a:r>
                      <a:r>
                        <a:rPr lang="es-ES" sz="1600" baseline="0" dirty="0" smtClean="0">
                          <a:solidFill>
                            <a:schemeClr val="tx1"/>
                          </a:solidFill>
                          <a:latin typeface="Arial" panose="020B0604020202020204" pitchFamily="34" charset="0"/>
                          <a:cs typeface="Arial" panose="020B0604020202020204" pitchFamily="34" charset="0"/>
                        </a:rPr>
                        <a:t> así</a:t>
                      </a:r>
                      <a:r>
                        <a:rPr lang="es-ES" sz="1600" dirty="0" smtClean="0">
                          <a:solidFill>
                            <a:schemeClr val="tx1"/>
                          </a:solidFill>
                          <a:latin typeface="Arial" panose="020B0604020202020204" pitchFamily="34" charset="0"/>
                          <a:cs typeface="Arial" panose="020B0604020202020204" pitchFamily="34" charset="0"/>
                        </a:rPr>
                        <a:t>:</a:t>
                      </a:r>
                    </a:p>
                    <a:p>
                      <a:pPr marL="342900" lvl="0" indent="-342900" algn="just">
                        <a:buClr>
                          <a:srgbClr val="90C226"/>
                        </a:buClr>
                        <a:buFont typeface="+mj-lt"/>
                        <a:buAutoNum type="arabicPeriod"/>
                      </a:pPr>
                      <a:r>
                        <a:rPr lang="es-ES" sz="1600" dirty="0" smtClean="0">
                          <a:solidFill>
                            <a:schemeClr val="tx1"/>
                          </a:solidFill>
                          <a:latin typeface="Arial" panose="020B0604020202020204" pitchFamily="34" charset="0"/>
                          <a:cs typeface="Arial" panose="020B0604020202020204" pitchFamily="34" charset="0"/>
                        </a:rPr>
                        <a:t>Calidad de los servicios ---------------------</a:t>
                      </a:r>
                      <a:r>
                        <a:rPr lang="es-ES" sz="1600" baseline="0" dirty="0" smtClean="0">
                          <a:solidFill>
                            <a:schemeClr val="tx1"/>
                          </a:solidFill>
                          <a:latin typeface="Arial" panose="020B0604020202020204" pitchFamily="34" charset="0"/>
                          <a:cs typeface="Arial" panose="020B0604020202020204" pitchFamily="34" charset="0"/>
                        </a:rPr>
                        <a:t> </a:t>
                      </a:r>
                      <a:r>
                        <a:rPr lang="es-ES" sz="1600" dirty="0" smtClean="0">
                          <a:solidFill>
                            <a:schemeClr val="tx1"/>
                          </a:solidFill>
                          <a:latin typeface="Arial" panose="020B0604020202020204" pitchFamily="34" charset="0"/>
                          <a:cs typeface="Arial" panose="020B0604020202020204" pitchFamily="34" charset="0"/>
                        </a:rPr>
                        <a:t>62 ,7%   Excelente</a:t>
                      </a:r>
                    </a:p>
                    <a:p>
                      <a:pPr marL="342900" lvl="0" indent="-342900" algn="just">
                        <a:buClr>
                          <a:srgbClr val="90C226"/>
                        </a:buClr>
                        <a:buFont typeface="+mj-lt"/>
                        <a:buAutoNum type="arabicPeriod"/>
                      </a:pPr>
                      <a:r>
                        <a:rPr lang="es-ES" sz="1600" dirty="0" smtClean="0">
                          <a:solidFill>
                            <a:schemeClr val="tx1"/>
                          </a:solidFill>
                          <a:latin typeface="Arial" panose="020B0604020202020204" pitchFamily="34" charset="0"/>
                          <a:cs typeface="Arial" panose="020B0604020202020204" pitchFamily="34" charset="0"/>
                        </a:rPr>
                        <a:t>Claridad en las comunicaciones -----------64,5%    Excelente</a:t>
                      </a:r>
                    </a:p>
                    <a:p>
                      <a:pPr marL="342900" lvl="0" indent="-342900" algn="just">
                        <a:buClr>
                          <a:srgbClr val="90C226"/>
                        </a:buClr>
                        <a:buFont typeface="+mj-lt"/>
                        <a:buAutoNum type="arabicPeriod"/>
                      </a:pPr>
                      <a:r>
                        <a:rPr lang="es-ES" sz="1600" dirty="0" smtClean="0">
                          <a:solidFill>
                            <a:schemeClr val="tx1"/>
                          </a:solidFill>
                          <a:latin typeface="Arial" panose="020B0604020202020204" pitchFamily="34" charset="0"/>
                          <a:cs typeface="Arial" panose="020B0604020202020204" pitchFamily="34" charset="0"/>
                        </a:rPr>
                        <a:t>Que tan informado esta de la gestión----------47,3% </a:t>
                      </a:r>
                      <a:r>
                        <a:rPr lang="es-ES" sz="1600" baseline="0" dirty="0" smtClean="0">
                          <a:solidFill>
                            <a:schemeClr val="tx1"/>
                          </a:solidFill>
                          <a:latin typeface="Arial" panose="020B0604020202020204" pitchFamily="34" charset="0"/>
                          <a:cs typeface="Arial" panose="020B0604020202020204" pitchFamily="34" charset="0"/>
                        </a:rPr>
                        <a:t> </a:t>
                      </a:r>
                      <a:r>
                        <a:rPr lang="es-ES" sz="1600" dirty="0" smtClean="0">
                          <a:solidFill>
                            <a:schemeClr val="tx1"/>
                          </a:solidFill>
                          <a:latin typeface="Arial" panose="020B0604020202020204" pitchFamily="34" charset="0"/>
                          <a:cs typeface="Arial" panose="020B0604020202020204" pitchFamily="34" charset="0"/>
                        </a:rPr>
                        <a:t>Excelente</a:t>
                      </a:r>
                    </a:p>
                    <a:p>
                      <a:pPr marL="342900" lvl="0" indent="-342900" algn="just">
                        <a:buClr>
                          <a:srgbClr val="90C226"/>
                        </a:buClr>
                        <a:buFont typeface="+mj-lt"/>
                        <a:buAutoNum type="arabicPeriod"/>
                      </a:pPr>
                      <a:r>
                        <a:rPr lang="es-ES" sz="1600" dirty="0" smtClean="0">
                          <a:solidFill>
                            <a:schemeClr val="tx1"/>
                          </a:solidFill>
                          <a:latin typeface="Arial" panose="020B0604020202020204" pitchFamily="34" charset="0"/>
                          <a:cs typeface="Arial" panose="020B0604020202020204" pitchFamily="34" charset="0"/>
                        </a:rPr>
                        <a:t>Por que medio o canal se informo de la gestión -------69,5% Internet  </a:t>
                      </a:r>
                    </a:p>
                    <a:p>
                      <a:pPr marL="342900" lvl="0" indent="-342900" algn="just">
                        <a:buClr>
                          <a:srgbClr val="90C226"/>
                        </a:buClr>
                        <a:buFont typeface="+mj-lt"/>
                        <a:buAutoNum type="arabicPeriod"/>
                      </a:pPr>
                      <a:r>
                        <a:rPr lang="es-ES" sz="1600" dirty="0" smtClean="0">
                          <a:solidFill>
                            <a:schemeClr val="tx1"/>
                          </a:solidFill>
                          <a:latin typeface="Arial" panose="020B0604020202020204" pitchFamily="34" charset="0"/>
                          <a:cs typeface="Arial" panose="020B0604020202020204" pitchFamily="34" charset="0"/>
                        </a:rPr>
                        <a:t>Conoce el correo para la participación ciudadana --------- 71,8%  Si</a:t>
                      </a:r>
                    </a:p>
                  </a:txBody>
                  <a:tcPr/>
                </a:tc>
                <a:extLst>
                  <a:ext uri="{0D108BD9-81ED-4DB2-BD59-A6C34878D82A}">
                    <a16:rowId xmlns:a16="http://schemas.microsoft.com/office/drawing/2014/main" val="2513963778"/>
                  </a:ext>
                </a:extLst>
              </a:tr>
              <a:tr h="2259003">
                <a:tc>
                  <a:txBody>
                    <a:bodyPr/>
                    <a:lstStyle/>
                    <a:p>
                      <a:r>
                        <a:rPr lang="es-CO" dirty="0" smtClean="0"/>
                        <a:t>11</a:t>
                      </a:r>
                      <a:endParaRPr lang="es-CO" dirty="0"/>
                    </a:p>
                  </a:txBody>
                  <a:tcPr/>
                </a:tc>
                <a:tc>
                  <a:txBody>
                    <a:bodyPr/>
                    <a:lstStyle/>
                    <a:p>
                      <a:r>
                        <a:rPr lang="es-CO" dirty="0" smtClean="0"/>
                        <a:t>Fortalecimiento a la Gestión Económica y Financiera</a:t>
                      </a:r>
                    </a:p>
                    <a:p>
                      <a:endParaRPr lang="es-CO" dirty="0"/>
                    </a:p>
                  </a:txBody>
                  <a:tcPr/>
                </a:tc>
                <a:tc>
                  <a:txBody>
                    <a:bodyPr/>
                    <a:lstStyle/>
                    <a:p>
                      <a:pPr algn="just"/>
                      <a:r>
                        <a:rPr lang="es-CO" sz="1600" dirty="0" smtClean="0"/>
                        <a:t>Se</a:t>
                      </a:r>
                      <a:r>
                        <a:rPr lang="es-CO" sz="1600" baseline="0" dirty="0" smtClean="0"/>
                        <a:t> realizó seguimiento al Plan Anual de Caja y a la Ejecución Presupuestal trimestralmente con el fin de llevar el control presupuestario lo que se  tradujo en el buen manejo presupuestal y financiero que se llevo a cabo en la vigencia anterior.</a:t>
                      </a:r>
                    </a:p>
                    <a:p>
                      <a:pPr algn="just"/>
                      <a:endParaRPr lang="es-CO" sz="1600" baseline="0" dirty="0" smtClean="0"/>
                    </a:p>
                    <a:p>
                      <a:pPr algn="just"/>
                      <a:r>
                        <a:rPr lang="es-CO" sz="1600" baseline="0" dirty="0" smtClean="0"/>
                        <a:t>Como actividad debe destacarse la actualización del inventario de los activos físicos del Concejo </a:t>
                      </a:r>
                      <a:endParaRPr lang="es-CO" sz="1600" dirty="0" smtClean="0"/>
                    </a:p>
                  </a:txBody>
                  <a:tcPr/>
                </a:tc>
                <a:extLst>
                  <a:ext uri="{0D108BD9-81ED-4DB2-BD59-A6C34878D82A}">
                    <a16:rowId xmlns:a16="http://schemas.microsoft.com/office/drawing/2014/main" val="3478226516"/>
                  </a:ext>
                </a:extLst>
              </a:tr>
            </a:tbl>
          </a:graphicData>
        </a:graphic>
      </p:graphicFrame>
      <p:sp>
        <p:nvSpPr>
          <p:cNvPr id="5" name="Título 1"/>
          <p:cNvSpPr>
            <a:spLocks noGrp="1"/>
          </p:cNvSpPr>
          <p:nvPr>
            <p:ph type="title"/>
          </p:nvPr>
        </p:nvSpPr>
        <p:spPr>
          <a:xfrm>
            <a:off x="677333" y="242373"/>
            <a:ext cx="9215814" cy="649994"/>
          </a:xfrm>
        </p:spPr>
        <p:txBody>
          <a:bodyPr>
            <a:normAutofit fontScale="90000"/>
          </a:bodyPr>
          <a:lstStyle/>
          <a:p>
            <a:r>
              <a:rPr lang="es-CO" b="1" u="sng" dirty="0">
                <a:solidFill>
                  <a:schemeClr val="accent2">
                    <a:lumMod val="75000"/>
                  </a:schemeClr>
                </a:solidFill>
                <a:latin typeface="Arial" panose="020B0604020202020204" pitchFamily="34" charset="0"/>
                <a:cs typeface="Arial" panose="020B0604020202020204" pitchFamily="34" charset="0"/>
              </a:rPr>
              <a:t>PLAN ESTRATÉGICO INSTITUCIONAL-2020</a:t>
            </a:r>
            <a:endParaRPr lang="es-CO" dirty="0"/>
          </a:p>
        </p:txBody>
      </p:sp>
    </p:spTree>
    <p:extLst>
      <p:ext uri="{BB962C8B-B14F-4D97-AF65-F5344CB8AC3E}">
        <p14:creationId xmlns:p14="http://schemas.microsoft.com/office/powerpoint/2010/main" val="19625537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32202"/>
            <a:ext cx="9028526" cy="859316"/>
          </a:xfrm>
        </p:spPr>
        <p:txBody>
          <a:bodyPr>
            <a:normAutofit fontScale="90000"/>
          </a:bodyPr>
          <a:lstStyle/>
          <a:p>
            <a:pPr algn="ctr"/>
            <a:r>
              <a:rPr lang="es-CO" b="1" u="sng" dirty="0" smtClean="0">
                <a:solidFill>
                  <a:schemeClr val="accent2">
                    <a:lumMod val="75000"/>
                  </a:schemeClr>
                </a:solidFill>
                <a:latin typeface="Arial" panose="020B0604020202020204" pitchFamily="34" charset="0"/>
                <a:cs typeface="Arial" panose="020B0604020202020204" pitchFamily="34" charset="0"/>
              </a:rPr>
              <a:t>Gestión Documental</a:t>
            </a:r>
            <a:r>
              <a:rPr lang="es-CO" sz="2800" u="sng" dirty="0" smtClean="0">
                <a:solidFill>
                  <a:schemeClr val="accent2">
                    <a:lumMod val="75000"/>
                  </a:schemeClr>
                </a:solidFill>
                <a:latin typeface="Arial" panose="020B0604020202020204" pitchFamily="34" charset="0"/>
                <a:cs typeface="Arial" panose="020B0604020202020204" pitchFamily="34" charset="0"/>
              </a:rPr>
              <a:t/>
            </a:r>
            <a:br>
              <a:rPr lang="es-CO" sz="2800" u="sng" dirty="0" smtClean="0">
                <a:solidFill>
                  <a:schemeClr val="accent2">
                    <a:lumMod val="75000"/>
                  </a:schemeClr>
                </a:solidFill>
                <a:latin typeface="Arial" panose="020B0604020202020204" pitchFamily="34" charset="0"/>
                <a:cs typeface="Arial" panose="020B0604020202020204" pitchFamily="34" charset="0"/>
              </a:rPr>
            </a:br>
            <a:r>
              <a:rPr lang="es-CO" sz="2800" u="sng" dirty="0" smtClean="0">
                <a:solidFill>
                  <a:schemeClr val="accent2">
                    <a:lumMod val="75000"/>
                  </a:schemeClr>
                </a:solidFill>
                <a:latin typeface="Arial" panose="020B0604020202020204" pitchFamily="34" charset="0"/>
                <a:cs typeface="Arial" panose="020B0604020202020204" pitchFamily="34" charset="0"/>
              </a:rPr>
              <a:t>Ventanilla Única </a:t>
            </a:r>
            <a:endParaRPr lang="es-CO" sz="2800" u="sng" dirty="0">
              <a:solidFill>
                <a:schemeClr val="accent2">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77334" y="1498294"/>
            <a:ext cx="9028526" cy="4543068"/>
          </a:xfrm>
        </p:spPr>
        <p:txBody>
          <a:bodyPr/>
          <a:lstStyle/>
          <a:p>
            <a:r>
              <a:rPr lang="es-CO" sz="2000" dirty="0">
                <a:solidFill>
                  <a:schemeClr val="tx1"/>
                </a:solidFill>
                <a:latin typeface="Arial" panose="020B0604020202020204" pitchFamily="34" charset="0"/>
                <a:cs typeface="Arial" panose="020B0604020202020204" pitchFamily="34" charset="0"/>
              </a:rPr>
              <a:t>Se recibieron  por Ventanilla </a:t>
            </a:r>
            <a:r>
              <a:rPr lang="es-CO" sz="2000" dirty="0" smtClean="0">
                <a:solidFill>
                  <a:schemeClr val="tx1"/>
                </a:solidFill>
                <a:latin typeface="Arial" panose="020B0604020202020204" pitchFamily="34" charset="0"/>
                <a:cs typeface="Arial" panose="020B0604020202020204" pitchFamily="34" charset="0"/>
              </a:rPr>
              <a:t>Única en la vigencia 2020 </a:t>
            </a:r>
            <a:r>
              <a:rPr lang="es-CO" sz="2000" dirty="0">
                <a:solidFill>
                  <a:schemeClr val="tx1"/>
                </a:solidFill>
                <a:latin typeface="Arial" panose="020B0604020202020204" pitchFamily="34" charset="0"/>
                <a:cs typeface="Arial" panose="020B0604020202020204" pitchFamily="34" charset="0"/>
              </a:rPr>
              <a:t>un total  de </a:t>
            </a:r>
            <a:r>
              <a:rPr lang="es-CO" sz="2000" dirty="0" smtClean="0">
                <a:solidFill>
                  <a:schemeClr val="tx1"/>
                </a:solidFill>
                <a:latin typeface="Arial" panose="020B0604020202020204" pitchFamily="34" charset="0"/>
                <a:cs typeface="Arial" panose="020B0604020202020204" pitchFamily="34" charset="0"/>
              </a:rPr>
              <a:t>1.577 comunicaciones</a:t>
            </a:r>
            <a:r>
              <a:rPr lang="es-CO" sz="2000" dirty="0">
                <a:solidFill>
                  <a:schemeClr val="tx1"/>
                </a:solidFill>
                <a:latin typeface="Arial" panose="020B0604020202020204" pitchFamily="34" charset="0"/>
                <a:cs typeface="Arial" panose="020B0604020202020204" pitchFamily="34" charset="0"/>
              </a:rPr>
              <a:t>, radicadas en el aplicativo ORFEO. </a:t>
            </a:r>
          </a:p>
          <a:p>
            <a:r>
              <a:rPr lang="es-CO" sz="2000" dirty="0" smtClean="0">
                <a:solidFill>
                  <a:schemeClr val="tx1"/>
                </a:solidFill>
                <a:latin typeface="Arial" panose="020B0604020202020204" pitchFamily="34" charset="0"/>
                <a:cs typeface="Arial" panose="020B0604020202020204" pitchFamily="34" charset="0"/>
              </a:rPr>
              <a:t>Se presentaron por ventanilla única  en la vigencia 2020  un total de  </a:t>
            </a:r>
            <a:r>
              <a:rPr lang="es-CO" sz="2000" b="1" dirty="0" smtClean="0">
                <a:solidFill>
                  <a:schemeClr val="tx1"/>
                </a:solidFill>
                <a:latin typeface="Arial" panose="020B0604020202020204" pitchFamily="34" charset="0"/>
                <a:cs typeface="Arial" panose="020B0604020202020204" pitchFamily="34" charset="0"/>
              </a:rPr>
              <a:t>42</a:t>
            </a:r>
            <a:r>
              <a:rPr lang="es-CO" sz="2000" dirty="0" smtClean="0">
                <a:solidFill>
                  <a:schemeClr val="tx1"/>
                </a:solidFill>
                <a:latin typeface="Arial" panose="020B0604020202020204" pitchFamily="34" charset="0"/>
                <a:cs typeface="Arial" panose="020B0604020202020204" pitchFamily="34" charset="0"/>
              </a:rPr>
              <a:t> PQRS, distribuidos así:</a:t>
            </a:r>
          </a:p>
          <a:p>
            <a:r>
              <a:rPr lang="es-CO" b="1" dirty="0" smtClean="0">
                <a:solidFill>
                  <a:schemeClr val="tx1"/>
                </a:solidFill>
                <a:latin typeface="Arial" panose="020B0604020202020204" pitchFamily="34" charset="0"/>
                <a:cs typeface="Arial" panose="020B0604020202020204" pitchFamily="34" charset="0"/>
              </a:rPr>
              <a:t>Enero 01 al 30 de Junio de 2020 _______________  31 PQRS</a:t>
            </a:r>
          </a:p>
          <a:p>
            <a:r>
              <a:rPr lang="es-CO" b="1" dirty="0" smtClean="0">
                <a:solidFill>
                  <a:schemeClr val="tx1"/>
                </a:solidFill>
                <a:latin typeface="Arial" panose="020B0604020202020204" pitchFamily="34" charset="0"/>
                <a:cs typeface="Arial" panose="020B0604020202020204" pitchFamily="34" charset="0"/>
              </a:rPr>
              <a:t>Julio 01 al 31 Diciembre de 2020_______________  11 PQRS</a:t>
            </a:r>
          </a:p>
          <a:p>
            <a:pPr algn="just"/>
            <a:r>
              <a:rPr lang="es-CO" sz="2000" dirty="0" smtClean="0">
                <a:solidFill>
                  <a:schemeClr val="tx1"/>
                </a:solidFill>
                <a:latin typeface="Arial" panose="020B0604020202020204" pitchFamily="34" charset="0"/>
                <a:cs typeface="Arial" panose="020B0604020202020204" pitchFamily="34" charset="0"/>
              </a:rPr>
              <a:t>De los cuales </a:t>
            </a:r>
            <a:r>
              <a:rPr lang="es-CO" sz="2000" b="1" dirty="0" smtClean="0">
                <a:solidFill>
                  <a:schemeClr val="tx1"/>
                </a:solidFill>
                <a:latin typeface="Arial" panose="020B0604020202020204" pitchFamily="34" charset="0"/>
                <a:cs typeface="Arial" panose="020B0604020202020204" pitchFamily="34" charset="0"/>
              </a:rPr>
              <a:t>SIETE (</a:t>
            </a:r>
            <a:r>
              <a:rPr lang="es-CO" sz="2000" b="1" dirty="0">
                <a:solidFill>
                  <a:schemeClr val="tx1"/>
                </a:solidFill>
                <a:latin typeface="Arial" panose="020B0604020202020204" pitchFamily="34" charset="0"/>
                <a:cs typeface="Arial" panose="020B0604020202020204" pitchFamily="34" charset="0"/>
              </a:rPr>
              <a:t>7</a:t>
            </a:r>
            <a:r>
              <a:rPr lang="es-CO" sz="2000" b="1" dirty="0" smtClean="0">
                <a:solidFill>
                  <a:schemeClr val="tx1"/>
                </a:solidFill>
                <a:latin typeface="Arial" panose="020B0604020202020204" pitchFamily="34" charset="0"/>
                <a:cs typeface="Arial" panose="020B0604020202020204" pitchFamily="34" charset="0"/>
              </a:rPr>
              <a:t>)</a:t>
            </a:r>
            <a:r>
              <a:rPr lang="es-CO" sz="2000" dirty="0" smtClean="0">
                <a:solidFill>
                  <a:schemeClr val="tx1"/>
                </a:solidFill>
                <a:latin typeface="Arial" panose="020B0604020202020204" pitchFamily="34" charset="0"/>
                <a:cs typeface="Arial" panose="020B0604020202020204" pitchFamily="34" charset="0"/>
              </a:rPr>
              <a:t> fueron trasladados por competencia a la Administración Central  y todos recibieron respuesta dentro de los tiempos  que establece la ley.</a:t>
            </a:r>
          </a:p>
          <a:p>
            <a:pPr algn="just"/>
            <a:r>
              <a:rPr lang="es-CO" sz="2000" dirty="0" smtClean="0">
                <a:solidFill>
                  <a:schemeClr val="tx1"/>
                </a:solidFill>
                <a:latin typeface="Arial" panose="020B0604020202020204" pitchFamily="34" charset="0"/>
                <a:cs typeface="Arial" panose="020B0604020202020204" pitchFamily="34" charset="0"/>
              </a:rPr>
              <a:t>Los  PQRS se encuentran publicados en pagina web de la entidad.</a:t>
            </a:r>
          </a:p>
        </p:txBody>
      </p:sp>
    </p:spTree>
    <p:extLst>
      <p:ext uri="{BB962C8B-B14F-4D97-AF65-F5344CB8AC3E}">
        <p14:creationId xmlns:p14="http://schemas.microsoft.com/office/powerpoint/2010/main" val="37652096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53389"/>
            <a:ext cx="9105644" cy="638978"/>
          </a:xfrm>
        </p:spPr>
        <p:txBody>
          <a:bodyPr>
            <a:normAutofit fontScale="90000"/>
          </a:bodyPr>
          <a:lstStyle/>
          <a:p>
            <a:pPr algn="ctr"/>
            <a:r>
              <a:rPr lang="es-CO" b="1" u="sng" dirty="0" smtClean="0">
                <a:solidFill>
                  <a:schemeClr val="accent2">
                    <a:lumMod val="75000"/>
                  </a:schemeClr>
                </a:solidFill>
                <a:latin typeface="Arial" panose="020B0604020202020204" pitchFamily="34" charset="0"/>
                <a:cs typeface="Arial" panose="020B0604020202020204" pitchFamily="34" charset="0"/>
              </a:rPr>
              <a:t>Contratación 2020</a:t>
            </a:r>
            <a:endParaRPr lang="es-CO" b="1" u="sng" dirty="0">
              <a:solidFill>
                <a:schemeClr val="accent2">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77334" y="1178805"/>
            <a:ext cx="9105644" cy="4840523"/>
          </a:xfrm>
        </p:spPr>
        <p:txBody>
          <a:bodyPr/>
          <a:lstStyle/>
          <a:p>
            <a:pPr marL="0" indent="0">
              <a:buNone/>
            </a:pPr>
            <a:r>
              <a:rPr lang="es-CO" b="1" u="sng" dirty="0">
                <a:solidFill>
                  <a:schemeClr val="accent5">
                    <a:lumMod val="50000"/>
                  </a:schemeClr>
                </a:solidFill>
                <a:latin typeface="Arial" panose="020B0604020202020204" pitchFamily="34" charset="0"/>
                <a:cs typeface="Arial" panose="020B0604020202020204" pitchFamily="34" charset="0"/>
              </a:rPr>
              <a:t>CONTRATACION DIRECTA</a:t>
            </a:r>
            <a:endParaRPr lang="es-CO" b="1" dirty="0">
              <a:solidFill>
                <a:schemeClr val="accent5">
                  <a:lumMod val="50000"/>
                </a:schemeClr>
              </a:solidFill>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PROFESIONALES					</a:t>
            </a:r>
            <a:r>
              <a:rPr lang="es-CO" dirty="0" smtClean="0">
                <a:latin typeface="Arial" panose="020B0604020202020204" pitchFamily="34" charset="0"/>
                <a:cs typeface="Arial" panose="020B0604020202020204" pitchFamily="34" charset="0"/>
              </a:rPr>
              <a:t>$536.761</a:t>
            </a:r>
            <a:r>
              <a:rPr lang="es-CO" dirty="0">
                <a:latin typeface="Arial" panose="020B0604020202020204" pitchFamily="34" charset="0"/>
                <a:cs typeface="Arial" panose="020B0604020202020204" pitchFamily="34" charset="0"/>
              </a:rPr>
              <a:t>. 500.oo</a:t>
            </a:r>
          </a:p>
          <a:p>
            <a:r>
              <a:rPr lang="es-CO" dirty="0" smtClean="0">
                <a:latin typeface="Arial" panose="020B0604020202020204" pitchFamily="34" charset="0"/>
                <a:cs typeface="Arial" panose="020B0604020202020204" pitchFamily="34" charset="0"/>
              </a:rPr>
              <a:t>APOYO     </a:t>
            </a:r>
            <a:r>
              <a:rPr lang="es-CO" dirty="0">
                <a:latin typeface="Arial" panose="020B0604020202020204" pitchFamily="34" charset="0"/>
                <a:cs typeface="Arial" panose="020B0604020202020204" pitchFamily="34" charset="0"/>
              </a:rPr>
              <a:t>						$467.350. 000.oo</a:t>
            </a:r>
          </a:p>
          <a:p>
            <a:pPr marL="0" indent="0">
              <a:buNone/>
            </a:pPr>
            <a:r>
              <a:rPr lang="es-CO" dirty="0">
                <a:latin typeface="Arial" panose="020B0604020202020204" pitchFamily="34" charset="0"/>
                <a:cs typeface="Arial" panose="020B0604020202020204" pitchFamily="34" charset="0"/>
              </a:rPr>
              <a:t> </a:t>
            </a:r>
          </a:p>
          <a:p>
            <a:pPr marL="0" indent="0">
              <a:buNone/>
            </a:pPr>
            <a:r>
              <a:rPr lang="es-CO" b="1" dirty="0">
                <a:solidFill>
                  <a:schemeClr val="accent5">
                    <a:lumMod val="50000"/>
                  </a:schemeClr>
                </a:solidFill>
                <a:latin typeface="Arial" panose="020B0604020202020204" pitchFamily="34" charset="0"/>
                <a:cs typeface="Arial" panose="020B0604020202020204" pitchFamily="34" charset="0"/>
              </a:rPr>
              <a:t>PROCESOS DE MINIMA CUANTIA</a:t>
            </a:r>
            <a:r>
              <a:rPr lang="es-CO" dirty="0">
                <a:latin typeface="Arial" panose="020B0604020202020204" pitchFamily="34" charset="0"/>
                <a:cs typeface="Arial" panose="020B0604020202020204" pitchFamily="34" charset="0"/>
              </a:rPr>
              <a:t>	</a:t>
            </a:r>
            <a:r>
              <a:rPr lang="es-CO" dirty="0" smtClean="0">
                <a:latin typeface="Arial" panose="020B0604020202020204" pitchFamily="34" charset="0"/>
                <a:cs typeface="Arial" panose="020B0604020202020204" pitchFamily="34" charset="0"/>
              </a:rPr>
              <a:t>                     </a:t>
            </a:r>
            <a:r>
              <a:rPr lang="es-CO" dirty="0">
                <a:latin typeface="Arial" panose="020B0604020202020204" pitchFamily="34" charset="0"/>
                <a:cs typeface="Arial" panose="020B0604020202020204" pitchFamily="34" charset="0"/>
              </a:rPr>
              <a:t>	$76.853. 738.oo</a:t>
            </a:r>
          </a:p>
          <a:p>
            <a:pPr marL="0" indent="0">
              <a:buNone/>
            </a:pPr>
            <a:r>
              <a:rPr lang="es-CO" dirty="0">
                <a:latin typeface="Arial" panose="020B0604020202020204" pitchFamily="34" charset="0"/>
                <a:cs typeface="Arial" panose="020B0604020202020204" pitchFamily="34" charset="0"/>
              </a:rPr>
              <a:t> </a:t>
            </a:r>
          </a:p>
          <a:p>
            <a:pPr marL="0" indent="0">
              <a:buNone/>
            </a:pPr>
            <a:r>
              <a:rPr lang="es-CO" b="1" dirty="0">
                <a:solidFill>
                  <a:schemeClr val="accent5">
                    <a:lumMod val="50000"/>
                  </a:schemeClr>
                </a:solidFill>
                <a:latin typeface="Arial" panose="020B0604020202020204" pitchFamily="34" charset="0"/>
                <a:cs typeface="Arial" panose="020B0604020202020204" pitchFamily="34" charset="0"/>
              </a:rPr>
              <a:t>SELECCIÓN ABREVIADA DE MENOR </a:t>
            </a:r>
            <a:r>
              <a:rPr lang="es-CO" b="1" dirty="0" smtClean="0">
                <a:solidFill>
                  <a:schemeClr val="accent5">
                    <a:lumMod val="50000"/>
                  </a:schemeClr>
                </a:solidFill>
                <a:latin typeface="Arial" panose="020B0604020202020204" pitchFamily="34" charset="0"/>
                <a:cs typeface="Arial" panose="020B0604020202020204" pitchFamily="34" charset="0"/>
              </a:rPr>
              <a:t>CUANTIA</a:t>
            </a:r>
            <a:r>
              <a:rPr lang="es-CO" b="1" dirty="0" smtClean="0">
                <a:latin typeface="Arial" panose="020B0604020202020204" pitchFamily="34" charset="0"/>
                <a:cs typeface="Arial" panose="020B0604020202020204" pitchFamily="34" charset="0"/>
              </a:rPr>
              <a:t>     </a:t>
            </a:r>
            <a:r>
              <a:rPr lang="es-CO" dirty="0">
                <a:latin typeface="Arial" panose="020B0604020202020204" pitchFamily="34" charset="0"/>
                <a:cs typeface="Arial" panose="020B0604020202020204" pitchFamily="34" charset="0"/>
              </a:rPr>
              <a:t>	$20.604. 785.oo</a:t>
            </a:r>
          </a:p>
          <a:p>
            <a:pPr marL="0" indent="0">
              <a:buNone/>
            </a:pPr>
            <a:endParaRPr lang="es-CO" dirty="0">
              <a:latin typeface="Arial" panose="020B0604020202020204" pitchFamily="34" charset="0"/>
              <a:cs typeface="Arial" panose="020B0604020202020204" pitchFamily="34" charset="0"/>
            </a:endParaRPr>
          </a:p>
          <a:p>
            <a:pPr marL="0" indent="0">
              <a:buNone/>
            </a:pPr>
            <a:r>
              <a:rPr lang="es-CO" b="1" dirty="0">
                <a:solidFill>
                  <a:schemeClr val="accent5">
                    <a:lumMod val="50000"/>
                  </a:schemeClr>
                </a:solidFill>
                <a:latin typeface="Arial" panose="020B0604020202020204" pitchFamily="34" charset="0"/>
                <a:cs typeface="Arial" panose="020B0604020202020204" pitchFamily="34" charset="0"/>
              </a:rPr>
              <a:t>INVERSIÓN EN COMPRA DE ACTIVOS</a:t>
            </a:r>
            <a:r>
              <a:rPr lang="es-CO" b="1" dirty="0">
                <a:latin typeface="Arial" panose="020B0604020202020204" pitchFamily="34" charset="0"/>
                <a:cs typeface="Arial" panose="020B0604020202020204" pitchFamily="34" charset="0"/>
              </a:rPr>
              <a:t>                     </a:t>
            </a:r>
            <a:r>
              <a:rPr lang="es-CO" b="1" dirty="0" smtClean="0">
                <a:latin typeface="Arial" panose="020B0604020202020204" pitchFamily="34" charset="0"/>
                <a:cs typeface="Arial" panose="020B0604020202020204" pitchFamily="34" charset="0"/>
              </a:rPr>
              <a:t> </a:t>
            </a:r>
            <a:r>
              <a:rPr lang="es-CO" dirty="0">
                <a:latin typeface="Arial" panose="020B0604020202020204" pitchFamily="34" charset="0"/>
                <a:cs typeface="Arial" panose="020B0604020202020204" pitchFamily="34" charset="0"/>
              </a:rPr>
              <a:t>$201.200. 163.oo </a:t>
            </a:r>
          </a:p>
          <a:p>
            <a:pPr marL="0" indent="0">
              <a:buNone/>
            </a:pP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32528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599"/>
            <a:ext cx="9105644" cy="1550989"/>
          </a:xfrm>
        </p:spPr>
        <p:txBody>
          <a:bodyPr>
            <a:normAutofit fontScale="90000"/>
          </a:bodyPr>
          <a:lstStyle/>
          <a:p>
            <a:pPr algn="ctr"/>
            <a:r>
              <a:rPr lang="es-ES" dirty="0">
                <a:solidFill>
                  <a:schemeClr val="accent1">
                    <a:lumMod val="75000"/>
                  </a:schemeClr>
                </a:solidFill>
                <a:latin typeface="Arial" panose="020B0604020202020204" pitchFamily="34" charset="0"/>
                <a:cs typeface="Arial" panose="020B0604020202020204" pitchFamily="34" charset="0"/>
              </a:rPr>
              <a:t>GESTIÓN ECONÓMICA Y FINANCIERA</a:t>
            </a:r>
            <a:br>
              <a:rPr lang="es-ES" dirty="0">
                <a:solidFill>
                  <a:schemeClr val="accent1">
                    <a:lumMod val="75000"/>
                  </a:schemeClr>
                </a:solidFill>
                <a:latin typeface="Arial" panose="020B0604020202020204" pitchFamily="34" charset="0"/>
                <a:cs typeface="Arial" panose="020B0604020202020204" pitchFamily="34" charset="0"/>
              </a:rPr>
            </a:br>
            <a:r>
              <a:rPr lang="es-ES" dirty="0">
                <a:solidFill>
                  <a:schemeClr val="accent1">
                    <a:lumMod val="75000"/>
                  </a:schemeClr>
                </a:solidFill>
                <a:latin typeface="Arial" panose="020B0604020202020204" pitchFamily="34" charset="0"/>
                <a:cs typeface="Arial" panose="020B0604020202020204" pitchFamily="34" charset="0"/>
              </a:rPr>
              <a:t>CONCEJO MUNICIPAL DE YUMBO</a:t>
            </a:r>
            <a:br>
              <a:rPr lang="es-ES" dirty="0">
                <a:solidFill>
                  <a:schemeClr val="accent1">
                    <a:lumMod val="75000"/>
                  </a:schemeClr>
                </a:solidFill>
                <a:latin typeface="Arial" panose="020B0604020202020204" pitchFamily="34" charset="0"/>
                <a:cs typeface="Arial" panose="020B0604020202020204" pitchFamily="34" charset="0"/>
              </a:rPr>
            </a:br>
            <a:r>
              <a:rPr lang="es-ES" u="sng" dirty="0">
                <a:solidFill>
                  <a:schemeClr val="accent1">
                    <a:lumMod val="75000"/>
                  </a:schemeClr>
                </a:solidFill>
                <a:latin typeface="Arial" panose="020B0604020202020204" pitchFamily="34" charset="0"/>
                <a:cs typeface="Arial" panose="020B0604020202020204" pitchFamily="34" charset="0"/>
              </a:rPr>
              <a:t>A DICIEMBRE 31 DE 2020</a:t>
            </a:r>
            <a:endParaRPr lang="es-CO" u="sng" dirty="0"/>
          </a:p>
        </p:txBody>
      </p:sp>
      <p:sp>
        <p:nvSpPr>
          <p:cNvPr id="3" name="Marcador de contenido 2"/>
          <p:cNvSpPr>
            <a:spLocks noGrp="1"/>
          </p:cNvSpPr>
          <p:nvPr>
            <p:ph idx="1"/>
          </p:nvPr>
        </p:nvSpPr>
        <p:spPr>
          <a:xfrm>
            <a:off x="677334" y="2160589"/>
            <a:ext cx="9105644" cy="4141059"/>
          </a:xfrm>
        </p:spPr>
        <p:txBody>
          <a:bodyPr/>
          <a:lstStyle/>
          <a:p>
            <a:pPr algn="just">
              <a:buFont typeface="Wingdings" panose="05000000000000000000" pitchFamily="2" charset="2"/>
              <a:buChar char="Ø"/>
            </a:pPr>
            <a:r>
              <a:rPr lang="es-ES" altLang="es-CO" sz="2000" dirty="0">
                <a:solidFill>
                  <a:schemeClr val="tx1"/>
                </a:solidFill>
                <a:latin typeface="Arial" panose="020B0604020202020204" pitchFamily="34" charset="0"/>
                <a:cs typeface="Arial" panose="020B0604020202020204" pitchFamily="34" charset="0"/>
              </a:rPr>
              <a:t>El Concejo Municipal de Yumbo, es una corporación con autonomía presupuestal y administrativa, cuyo presupuesto tiene límite máximo en virtud del Art 10 de la Ley 617 de 2.000, el cual se define según la categorización municipal. </a:t>
            </a:r>
          </a:p>
          <a:p>
            <a:pPr algn="just"/>
            <a:endParaRPr lang="es-ES" altLang="es-CO" sz="2000" dirty="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s-ES" altLang="es-CO" sz="2000" dirty="0">
                <a:solidFill>
                  <a:schemeClr val="tx1"/>
                </a:solidFill>
                <a:latin typeface="Arial" panose="020B0604020202020204" pitchFamily="34" charset="0"/>
                <a:cs typeface="Arial" panose="020B0604020202020204" pitchFamily="34" charset="0"/>
              </a:rPr>
              <a:t>El municipio de Yumbo se encuentra clasificado dentro de  la categoría primera, por lo tanto el Concejo Municipal de Yumbo, tiene un límite de transferencia establecido en el 1.5%, sobre los ingresos corrientes de libre destinación del Municipio, para atender los gastos de funcionamiento de la Corporación más el presupuesto destinado al pago de Honorarios por la asistencia de los Concejales a las sesiones ordinarias y extraordinarias establecidas en la Ley. </a:t>
            </a:r>
          </a:p>
          <a:p>
            <a:endParaRPr lang="es-CO" dirty="0"/>
          </a:p>
        </p:txBody>
      </p:sp>
    </p:spTree>
    <p:extLst>
      <p:ext uri="{BB962C8B-B14F-4D97-AF65-F5344CB8AC3E}">
        <p14:creationId xmlns:p14="http://schemas.microsoft.com/office/powerpoint/2010/main" val="2430775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136634"/>
            <a:ext cx="9360043" cy="693933"/>
          </a:xfrm>
        </p:spPr>
        <p:txBody>
          <a:bodyPr>
            <a:noAutofit/>
          </a:bodyPr>
          <a:lstStyle/>
          <a:p>
            <a:pPr algn="ctr"/>
            <a:r>
              <a:rPr lang="es-CO" sz="4000" b="1" u="sng" dirty="0">
                <a:solidFill>
                  <a:schemeClr val="accent2">
                    <a:lumMod val="75000"/>
                  </a:schemeClr>
                </a:solidFill>
                <a:latin typeface="Arial" panose="020B0604020202020204" pitchFamily="34" charset="0"/>
                <a:cs typeface="Arial" panose="020B0604020202020204" pitchFamily="34" charset="0"/>
              </a:rPr>
              <a:t>ACUERDOS MUNICIPALES</a:t>
            </a:r>
          </a:p>
        </p:txBody>
      </p:sp>
      <p:sp>
        <p:nvSpPr>
          <p:cNvPr id="3" name="Marcador de contenido 2"/>
          <p:cNvSpPr>
            <a:spLocks noGrp="1"/>
          </p:cNvSpPr>
          <p:nvPr>
            <p:ph idx="1"/>
          </p:nvPr>
        </p:nvSpPr>
        <p:spPr>
          <a:xfrm>
            <a:off x="686573" y="870445"/>
            <a:ext cx="9350803" cy="5843752"/>
          </a:xfrm>
        </p:spPr>
        <p:txBody>
          <a:bodyPr/>
          <a:lstStyle/>
          <a:p>
            <a:pPr marL="0" indent="0" algn="just">
              <a:lnSpc>
                <a:spcPct val="115000"/>
              </a:lnSpc>
              <a:buNone/>
              <a:tabLst>
                <a:tab pos="1710690" algn="l"/>
              </a:tabLst>
            </a:pPr>
            <a:r>
              <a:rPr lang="es-CO" dirty="0">
                <a:latin typeface="Arial" panose="020B0604020202020204" pitchFamily="34" charset="0"/>
                <a:ea typeface="Times New Roman" panose="02020603050405020304" pitchFamily="18" charset="0"/>
                <a:cs typeface="Times New Roman" panose="02020603050405020304" pitchFamily="18" charset="0"/>
              </a:rPr>
              <a:t>Se detallan a continuación los proyectos de acuerdo trabajados durante  la vigencia </a:t>
            </a:r>
            <a:r>
              <a:rPr lang="es-CO" dirty="0" smtClean="0">
                <a:latin typeface="Arial" panose="020B0604020202020204" pitchFamily="34" charset="0"/>
                <a:ea typeface="Times New Roman" panose="02020603050405020304" pitchFamily="18" charset="0"/>
                <a:cs typeface="Times New Roman" panose="02020603050405020304" pitchFamily="18" charset="0"/>
              </a:rPr>
              <a:t>2020, </a:t>
            </a:r>
            <a:r>
              <a:rPr lang="es-CO" dirty="0">
                <a:latin typeface="Arial" panose="020B0604020202020204" pitchFamily="34" charset="0"/>
                <a:ea typeface="Times New Roman" panose="02020603050405020304" pitchFamily="18" charset="0"/>
                <a:cs typeface="Times New Roman" panose="02020603050405020304" pitchFamily="18" charset="0"/>
              </a:rPr>
              <a:t>así como de la participación ciudadana en las sesiones y cabildos abiertos, de la siguiente manera:</a:t>
            </a:r>
            <a:endParaRPr lang="es-CO"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buNone/>
              <a:tabLst>
                <a:tab pos="1710690" algn="l"/>
              </a:tabLst>
            </a:pPr>
            <a:r>
              <a:rPr lang="es-CO"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COMISIONES PERMANENTES DEL CONCEJO MUNICIPAL DE YUMBO</a:t>
            </a:r>
            <a:endParaRPr lang="es-CO" dirty="0"/>
          </a:p>
        </p:txBody>
      </p:sp>
      <p:graphicFrame>
        <p:nvGraphicFramePr>
          <p:cNvPr id="11" name="Tabla 10"/>
          <p:cNvGraphicFramePr>
            <a:graphicFrameLocks noGrp="1"/>
          </p:cNvGraphicFramePr>
          <p:nvPr>
            <p:extLst>
              <p:ext uri="{D42A27DB-BD31-4B8C-83A1-F6EECF244321}">
                <p14:modId xmlns:p14="http://schemas.microsoft.com/office/powerpoint/2010/main" val="2377132522"/>
              </p:ext>
            </p:extLst>
          </p:nvPr>
        </p:nvGraphicFramePr>
        <p:xfrm>
          <a:off x="677332" y="2398954"/>
          <a:ext cx="9360045" cy="4304412"/>
        </p:xfrm>
        <a:graphic>
          <a:graphicData uri="http://schemas.openxmlformats.org/drawingml/2006/table">
            <a:tbl>
              <a:tblPr firstRow="1" firstCol="1" bandRow="1"/>
              <a:tblGrid>
                <a:gridCol w="1526041">
                  <a:extLst>
                    <a:ext uri="{9D8B030D-6E8A-4147-A177-3AD203B41FA5}">
                      <a16:colId xmlns:a16="http://schemas.microsoft.com/office/drawing/2014/main" val="878395120"/>
                    </a:ext>
                  </a:extLst>
                </a:gridCol>
                <a:gridCol w="1333041">
                  <a:extLst>
                    <a:ext uri="{9D8B030D-6E8A-4147-A177-3AD203B41FA5}">
                      <a16:colId xmlns:a16="http://schemas.microsoft.com/office/drawing/2014/main" val="3018901415"/>
                    </a:ext>
                  </a:extLst>
                </a:gridCol>
                <a:gridCol w="1388126">
                  <a:extLst>
                    <a:ext uri="{9D8B030D-6E8A-4147-A177-3AD203B41FA5}">
                      <a16:colId xmlns:a16="http://schemas.microsoft.com/office/drawing/2014/main" val="3735239854"/>
                    </a:ext>
                  </a:extLst>
                </a:gridCol>
                <a:gridCol w="1476260">
                  <a:extLst>
                    <a:ext uri="{9D8B030D-6E8A-4147-A177-3AD203B41FA5}">
                      <a16:colId xmlns:a16="http://schemas.microsoft.com/office/drawing/2014/main" val="1673127169"/>
                    </a:ext>
                  </a:extLst>
                </a:gridCol>
                <a:gridCol w="1972019">
                  <a:extLst>
                    <a:ext uri="{9D8B030D-6E8A-4147-A177-3AD203B41FA5}">
                      <a16:colId xmlns:a16="http://schemas.microsoft.com/office/drawing/2014/main" val="1060858313"/>
                    </a:ext>
                  </a:extLst>
                </a:gridCol>
                <a:gridCol w="1664558">
                  <a:extLst>
                    <a:ext uri="{9D8B030D-6E8A-4147-A177-3AD203B41FA5}">
                      <a16:colId xmlns:a16="http://schemas.microsoft.com/office/drawing/2014/main" val="1387544562"/>
                    </a:ext>
                  </a:extLst>
                </a:gridCol>
              </a:tblGrid>
              <a:tr h="935096">
                <a:tc>
                  <a:txBody>
                    <a:bodyPr/>
                    <a:lstStyle/>
                    <a:p>
                      <a:pPr algn="ctr">
                        <a:lnSpc>
                          <a:spcPct val="115000"/>
                        </a:lnSpc>
                        <a:spcAft>
                          <a:spcPts val="0"/>
                        </a:spcAft>
                      </a:pPr>
                      <a:r>
                        <a:rPr lang="es-CO" sz="1400" b="0" dirty="0">
                          <a:effectLst/>
                          <a:latin typeface="Arial" panose="020B0604020202020204" pitchFamily="34" charset="0"/>
                          <a:ea typeface="Times New Roman" panose="02020603050405020304" pitchFamily="18" charset="0"/>
                          <a:cs typeface="Arial" panose="020B0604020202020204" pitchFamily="34" charset="0"/>
                        </a:rPr>
                        <a:t>Comisiones permanentes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O" sz="1400" b="0" dirty="0">
                          <a:effectLst/>
                          <a:latin typeface="Arial" panose="020B0604020202020204" pitchFamily="34" charset="0"/>
                          <a:ea typeface="Times New Roman" panose="02020603050405020304" pitchFamily="18" charset="0"/>
                          <a:cs typeface="Times New Roman" panose="02020603050405020304" pitchFamily="18" charset="0"/>
                        </a:rPr>
                        <a:t>Presentados en</a:t>
                      </a:r>
                      <a:r>
                        <a:rPr lang="es-CO" sz="1000" b="0" dirty="0">
                          <a:effectLst/>
                          <a:latin typeface="Arial" panose="020B0604020202020204" pitchFamily="34" charset="0"/>
                          <a:ea typeface="Times New Roman" panose="02020603050405020304" pitchFamily="18" charset="0"/>
                          <a:cs typeface="Times New Roman" panose="02020603050405020304" pitchFamily="18" charset="0"/>
                        </a:rPr>
                        <a:t> </a:t>
                      </a:r>
                    </a:p>
                    <a:p>
                      <a:pPr algn="ctr">
                        <a:lnSpc>
                          <a:spcPct val="115000"/>
                        </a:lnSpc>
                        <a:spcAft>
                          <a:spcPts val="0"/>
                        </a:spcAft>
                      </a:pPr>
                      <a:r>
                        <a:rPr lang="es-CO" sz="1400" b="0" dirty="0">
                          <a:effectLst/>
                          <a:latin typeface="Arial" panose="020B0604020202020204" pitchFamily="34" charset="0"/>
                          <a:ea typeface="Times New Roman" panose="02020603050405020304" pitchFamily="18" charset="0"/>
                          <a:cs typeface="Times New Roman" panose="02020603050405020304" pitchFamily="18" charset="0"/>
                        </a:rPr>
                        <a:t>Comisión</a:t>
                      </a:r>
                      <a:endParaRPr lang="es-CO" sz="1400" b="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endParaRPr lang="es-CO" sz="14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O" sz="1400" b="0" dirty="0">
                          <a:effectLst/>
                          <a:latin typeface="Arial" panose="020B0604020202020204" pitchFamily="34" charset="0"/>
                          <a:ea typeface="Times New Roman" panose="02020603050405020304" pitchFamily="18" charset="0"/>
                          <a:cs typeface="Arial" panose="020B0604020202020204" pitchFamily="34" charset="0"/>
                        </a:rPr>
                        <a:t>Proyectos</a:t>
                      </a:r>
                      <a:r>
                        <a:rPr lang="es-CO" sz="1400" b="0" baseline="0" dirty="0">
                          <a:effectLst/>
                          <a:latin typeface="Arial" panose="020B0604020202020204" pitchFamily="34" charset="0"/>
                          <a:ea typeface="Times New Roman" panose="02020603050405020304" pitchFamily="18" charset="0"/>
                          <a:cs typeface="Arial" panose="020B0604020202020204" pitchFamily="34" charset="0"/>
                        </a:rPr>
                        <a:t> </a:t>
                      </a:r>
                      <a:r>
                        <a:rPr lang="es-CO" sz="1400" b="0" baseline="0" dirty="0" smtClean="0">
                          <a:effectLst/>
                          <a:latin typeface="Arial" panose="020B0604020202020204" pitchFamily="34" charset="0"/>
                          <a:ea typeface="Times New Roman" panose="02020603050405020304" pitchFamily="18" charset="0"/>
                          <a:cs typeface="Arial" panose="020B0604020202020204" pitchFamily="34" charset="0"/>
                        </a:rPr>
                        <a:t>archivados</a:t>
                      </a:r>
                      <a:endParaRPr lang="es-CO" sz="1400" b="0" baseline="0" dirty="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400" b="0" baseline="0" dirty="0">
                          <a:effectLst/>
                          <a:latin typeface="Arial" panose="020B0604020202020204" pitchFamily="34" charset="0"/>
                          <a:ea typeface="Times New Roman" panose="02020603050405020304" pitchFamily="18" charset="0"/>
                          <a:cs typeface="Arial" panose="020B0604020202020204" pitchFamily="34" charset="0"/>
                        </a:rPr>
                        <a:t> </a:t>
                      </a:r>
                      <a:r>
                        <a:rPr lang="es-CO" sz="1400" b="0" baseline="0" dirty="0" smtClean="0">
                          <a:effectLst/>
                          <a:latin typeface="Arial" panose="020B0604020202020204" pitchFamily="34" charset="0"/>
                          <a:ea typeface="Times New Roman" panose="02020603050405020304" pitchFamily="18" charset="0"/>
                          <a:cs typeface="Arial" panose="020B0604020202020204" pitchFamily="34" charset="0"/>
                        </a:rPr>
                        <a:t>en Comisión </a:t>
                      </a:r>
                      <a:endParaRPr lang="es-CO" sz="14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O" sz="1400" b="0" dirty="0" smtClean="0">
                          <a:effectLst/>
                          <a:latin typeface="Arial" panose="020B0604020202020204" pitchFamily="34" charset="0"/>
                          <a:ea typeface="Times New Roman" panose="02020603050405020304" pitchFamily="18" charset="0"/>
                          <a:cs typeface="Arial" panose="020B0604020202020204" pitchFamily="34" charset="0"/>
                        </a:rPr>
                        <a:t>Proyectos devueltos al señor Alcalde</a:t>
                      </a:r>
                      <a:endParaRPr lang="es-CO" sz="14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O" sz="1400" b="0" dirty="0">
                          <a:effectLst/>
                          <a:latin typeface="Arial" panose="020B0604020202020204" pitchFamily="34" charset="0"/>
                          <a:ea typeface="Times New Roman" panose="02020603050405020304" pitchFamily="18" charset="0"/>
                          <a:cs typeface="Arial" panose="020B0604020202020204" pitchFamily="34" charset="0"/>
                        </a:rPr>
                        <a:t>Proyectos retirados por el Señor Alcalde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O" sz="1400" b="0" dirty="0">
                          <a:effectLst/>
                          <a:latin typeface="Arial" panose="020B0604020202020204" pitchFamily="34" charset="0"/>
                          <a:ea typeface="Times New Roman" panose="02020603050405020304" pitchFamily="18" charset="0"/>
                          <a:cs typeface="Arial" panose="020B0604020202020204" pitchFamily="34" charset="0"/>
                        </a:rPr>
                        <a:t>Proyectos de Acuerdo Aprobados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98293373"/>
                  </a:ext>
                </a:extLst>
              </a:tr>
              <a:tr h="839050">
                <a:tc>
                  <a:txBody>
                    <a:bodyPr/>
                    <a:lstStyle/>
                    <a:p>
                      <a:pPr algn="just">
                        <a:lnSpc>
                          <a:spcPct val="100000"/>
                        </a:lnSpc>
                        <a:spcAft>
                          <a:spcPts val="0"/>
                        </a:spcAft>
                        <a:tabLst>
                          <a:tab pos="1710690" algn="l"/>
                        </a:tabLst>
                      </a:pPr>
                      <a:r>
                        <a:rPr lang="es-CO" sz="1100" b="1" u="sng" dirty="0">
                          <a:effectLst/>
                          <a:latin typeface="Calibri" panose="020F0502020204030204" pitchFamily="34" charset="0"/>
                          <a:ea typeface="Times New Roman" panose="02020603050405020304" pitchFamily="18" charset="0"/>
                          <a:cs typeface="Times New Roman" panose="02020603050405020304" pitchFamily="18" charset="0"/>
                        </a:rPr>
                        <a:t>PRIMERA</a:t>
                      </a:r>
                      <a:r>
                        <a:rPr lang="es-CO"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s-CO" sz="1100" dirty="0">
                          <a:effectLst/>
                          <a:latin typeface="Arial" panose="020B0604020202020204" pitchFamily="34" charset="0"/>
                          <a:ea typeface="Times New Roman" panose="02020603050405020304" pitchFamily="18" charset="0"/>
                          <a:cs typeface="Arial" panose="020B0604020202020204" pitchFamily="34" charset="0"/>
                        </a:rPr>
                        <a:t>o de presupuesto</a:t>
                      </a:r>
                      <a:r>
                        <a:rPr lang="es-CO" sz="1100" baseline="0" dirty="0">
                          <a:effectLst/>
                          <a:latin typeface="Arial" panose="020B0604020202020204" pitchFamily="34" charset="0"/>
                          <a:ea typeface="Times New Roman" panose="02020603050405020304" pitchFamily="18" charset="0"/>
                          <a:cs typeface="Arial" panose="020B0604020202020204" pitchFamily="34" charset="0"/>
                        </a:rPr>
                        <a:t> y asuntos fiscales</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spcAft>
                          <a:spcPts val="0"/>
                        </a:spcAft>
                        <a:tabLst>
                          <a:tab pos="1710690" algn="l"/>
                        </a:tabLst>
                      </a:pP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1710690" algn="l"/>
                        </a:tabLs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tabLst>
                          <a:tab pos="1710690" algn="l"/>
                        </a:tabLst>
                      </a:pPr>
                      <a:r>
                        <a:rPr lang="es-CO" sz="1100" b="1" dirty="0" smtClean="0">
                          <a:effectLst/>
                          <a:latin typeface="Arial" panose="020B0604020202020204" pitchFamily="34" charset="0"/>
                          <a:ea typeface="Times New Roman" panose="02020603050405020304" pitchFamily="18" charset="0"/>
                          <a:cs typeface="Arial" panose="020B0604020202020204" pitchFamily="34" charset="0"/>
                        </a:rPr>
                        <a:t>18</a:t>
                      </a:r>
                      <a:endParaRPr lang="es-CO"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100" b="1" dirty="0" smtClean="0">
                          <a:effectLst/>
                          <a:latin typeface="Arial" panose="020B0604020202020204" pitchFamily="34" charset="0"/>
                          <a:ea typeface="Times New Roman" panose="02020603050405020304" pitchFamily="18" charset="0"/>
                          <a:cs typeface="Arial" panose="020B0604020202020204" pitchFamily="34" charset="0"/>
                        </a:rPr>
                        <a:t>0</a:t>
                      </a:r>
                    </a:p>
                    <a:p>
                      <a:pPr algn="ctr">
                        <a:lnSpc>
                          <a:spcPct val="115000"/>
                        </a:lnSpc>
                        <a:spcAft>
                          <a:spcPts val="0"/>
                        </a:spcAft>
                      </a:pPr>
                      <a:endParaRPr lang="es-CO"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s-CO" sz="1100" b="1" dirty="0" smtClean="0">
                          <a:effectLst/>
                          <a:latin typeface="Arial" panose="020B0604020202020204" pitchFamily="34" charset="0"/>
                          <a:ea typeface="Times New Roman" panose="02020603050405020304" pitchFamily="18" charset="0"/>
                          <a:cs typeface="Arial" panose="020B0604020202020204" pitchFamily="34" charset="0"/>
                        </a:rPr>
                        <a:t>1</a:t>
                      </a:r>
                      <a:endParaRPr lang="es-CO"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s-CO" sz="1100" b="1" dirty="0" smtClean="0">
                          <a:effectLst/>
                          <a:latin typeface="Arial" panose="020B0604020202020204" pitchFamily="34" charset="0"/>
                          <a:ea typeface="Times New Roman" panose="02020603050405020304" pitchFamily="18" charset="0"/>
                          <a:cs typeface="Arial" panose="020B0604020202020204" pitchFamily="34" charset="0"/>
                        </a:rPr>
                        <a:t>0</a:t>
                      </a:r>
                    </a:p>
                    <a:p>
                      <a:pPr algn="ctr">
                        <a:spcAft>
                          <a:spcPts val="0"/>
                        </a:spcAft>
                      </a:pPr>
                      <a:endParaRPr lang="es-CO"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CO" sz="14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400" b="1" dirty="0" smtClean="0">
                          <a:effectLst/>
                          <a:latin typeface="Arial" panose="020B0604020202020204" pitchFamily="34" charset="0"/>
                          <a:ea typeface="Times New Roman" panose="02020603050405020304" pitchFamily="18" charset="0"/>
                          <a:cs typeface="Arial" panose="020B0604020202020204" pitchFamily="34" charset="0"/>
                        </a:rPr>
                        <a:t>17</a:t>
                      </a:r>
                      <a:endParaRPr lang="es-CO" sz="14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8574004"/>
                  </a:ext>
                </a:extLst>
              </a:tr>
              <a:tr h="735621">
                <a:tc>
                  <a:txBody>
                    <a:bodyPr/>
                    <a:lstStyle/>
                    <a:p>
                      <a:pPr algn="just">
                        <a:lnSpc>
                          <a:spcPct val="100000"/>
                        </a:lnSpc>
                        <a:spcAft>
                          <a:spcPts val="0"/>
                        </a:spcAft>
                        <a:tabLst>
                          <a:tab pos="1710690" algn="l"/>
                        </a:tabLst>
                      </a:pPr>
                      <a:r>
                        <a:rPr lang="es-CO" sz="1100" b="1" u="sng" dirty="0">
                          <a:effectLst/>
                          <a:latin typeface="Calibri" panose="020F0502020204030204" pitchFamily="34" charset="0"/>
                          <a:ea typeface="Times New Roman" panose="02020603050405020304" pitchFamily="18" charset="0"/>
                          <a:cs typeface="Times New Roman" panose="02020603050405020304" pitchFamily="18" charset="0"/>
                        </a:rPr>
                        <a:t>SEGUNDA</a:t>
                      </a:r>
                      <a:r>
                        <a:rPr lang="es-CO"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s-CO" sz="1100" dirty="0">
                          <a:effectLst/>
                          <a:latin typeface="Arial" panose="020B0604020202020204" pitchFamily="34" charset="0"/>
                          <a:ea typeface="Times New Roman" panose="02020603050405020304" pitchFamily="18" charset="0"/>
                          <a:cs typeface="Arial" panose="020B0604020202020204" pitchFamily="34" charset="0"/>
                        </a:rPr>
                        <a:t>o del plan y de bienes.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1710690" algn="l"/>
                        </a:tabLs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tabLst>
                          <a:tab pos="1710690" algn="l"/>
                        </a:tabLst>
                      </a:pPr>
                      <a:r>
                        <a:rPr lang="es-CO" sz="1100" b="1" dirty="0" smtClean="0">
                          <a:effectLst/>
                          <a:latin typeface="Arial" panose="020B0604020202020204" pitchFamily="34" charset="0"/>
                          <a:ea typeface="Times New Roman" panose="02020603050405020304" pitchFamily="18" charset="0"/>
                          <a:cs typeface="Arial" panose="020B0604020202020204" pitchFamily="34" charset="0"/>
                        </a:rPr>
                        <a:t>8</a:t>
                      </a:r>
                      <a:endParaRPr lang="es-CO"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100" b="1" dirty="0" smtClean="0">
                          <a:effectLst/>
                          <a:latin typeface="Arial" panose="020B0604020202020204" pitchFamily="34" charset="0"/>
                          <a:ea typeface="Times New Roman" panose="02020603050405020304" pitchFamily="18" charset="0"/>
                          <a:cs typeface="Arial" panose="020B0604020202020204" pitchFamily="34" charset="0"/>
                        </a:rPr>
                        <a:t>0</a:t>
                      </a:r>
                      <a:endParaRPr lang="es-CO"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100" b="1" dirty="0" smtClean="0">
                          <a:effectLst/>
                          <a:latin typeface="Arial" panose="020B0604020202020204" pitchFamily="34" charset="0"/>
                          <a:ea typeface="Times New Roman" panose="02020603050405020304" pitchFamily="18" charset="0"/>
                          <a:cs typeface="Arial" panose="020B0604020202020204" pitchFamily="34" charset="0"/>
                        </a:rPr>
                        <a:t>0</a:t>
                      </a:r>
                      <a:endParaRPr lang="es-CO"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100" b="1" dirty="0" smtClean="0">
                          <a:effectLst/>
                          <a:latin typeface="Arial" panose="020B0604020202020204" pitchFamily="34" charset="0"/>
                          <a:ea typeface="Times New Roman" panose="02020603050405020304" pitchFamily="18" charset="0"/>
                          <a:cs typeface="Arial" panose="020B0604020202020204" pitchFamily="34" charset="0"/>
                        </a:rPr>
                        <a:t>0</a:t>
                      </a:r>
                      <a:endParaRPr lang="es-CO"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CO" sz="14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400" b="1" dirty="0" smtClean="0">
                          <a:effectLst/>
                          <a:latin typeface="Arial" panose="020B0604020202020204" pitchFamily="34" charset="0"/>
                          <a:ea typeface="Times New Roman" panose="02020603050405020304" pitchFamily="18" charset="0"/>
                          <a:cs typeface="Arial" panose="020B0604020202020204" pitchFamily="34" charset="0"/>
                        </a:rPr>
                        <a:t>8</a:t>
                      </a:r>
                      <a:endParaRPr lang="es-CO" sz="14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8503428"/>
                  </a:ext>
                </a:extLst>
              </a:tr>
              <a:tr h="1027078">
                <a:tc>
                  <a:txBody>
                    <a:bodyPr/>
                    <a:lstStyle/>
                    <a:p>
                      <a:pPr algn="just">
                        <a:lnSpc>
                          <a:spcPct val="115000"/>
                        </a:lnSpc>
                        <a:spcAft>
                          <a:spcPts val="0"/>
                        </a:spcAft>
                        <a:tabLst>
                          <a:tab pos="1710690" algn="l"/>
                        </a:tabLst>
                      </a:pPr>
                      <a:r>
                        <a:rPr lang="es-CO" sz="1100" b="1" u="sng" dirty="0">
                          <a:effectLst/>
                          <a:latin typeface="Calibri" panose="020F0502020204030204" pitchFamily="34" charset="0"/>
                          <a:ea typeface="Times New Roman" panose="02020603050405020304" pitchFamily="18" charset="0"/>
                          <a:cs typeface="Times New Roman" panose="02020603050405020304" pitchFamily="18" charset="0"/>
                        </a:rPr>
                        <a:t>TERCERA</a:t>
                      </a:r>
                      <a:r>
                        <a:rPr lang="es-CO"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s-ES" sz="1100" b="0" u="none" dirty="0">
                          <a:solidFill>
                            <a:schemeClr val="tx1"/>
                          </a:solidFill>
                          <a:latin typeface="Arial" panose="020B0604020202020204" pitchFamily="34" charset="0"/>
                          <a:cs typeface="Arial" panose="020B0604020202020204" pitchFamily="34" charset="0"/>
                        </a:rPr>
                        <a:t>o </a:t>
                      </a:r>
                      <a:r>
                        <a:rPr lang="es-ES" sz="1100" b="0" dirty="0">
                          <a:solidFill>
                            <a:schemeClr val="tx1"/>
                          </a:solidFill>
                          <a:latin typeface="Arial" panose="020B0604020202020204" pitchFamily="34" charset="0"/>
                          <a:cs typeface="Arial" panose="020B0604020202020204" pitchFamily="34" charset="0"/>
                        </a:rPr>
                        <a:t>administrativa de entidades descentralizadas y asuntos generales</a:t>
                      </a:r>
                      <a:endParaRPr lang="es-CO" sz="11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1710690" algn="l"/>
                        </a:tabLs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tabLst>
                          <a:tab pos="1710690" algn="l"/>
                        </a:tabLs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tabLst>
                          <a:tab pos="1710690" algn="l"/>
                        </a:tabLst>
                      </a:pPr>
                      <a:r>
                        <a:rPr lang="es-CO" sz="1100" b="1" dirty="0" smtClean="0">
                          <a:effectLst/>
                          <a:latin typeface="Arial" panose="020B0604020202020204" pitchFamily="34" charset="0"/>
                          <a:ea typeface="Times New Roman" panose="02020603050405020304" pitchFamily="18" charset="0"/>
                          <a:cs typeface="Arial" panose="020B0604020202020204" pitchFamily="34" charset="0"/>
                        </a:rPr>
                        <a:t>7</a:t>
                      </a:r>
                      <a:endParaRPr lang="es-CO"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100" b="1" dirty="0" smtClean="0">
                          <a:effectLst/>
                          <a:latin typeface="Arial" panose="020B0604020202020204" pitchFamily="34" charset="0"/>
                          <a:ea typeface="Times New Roman" panose="02020603050405020304" pitchFamily="18" charset="0"/>
                          <a:cs typeface="Arial" panose="020B0604020202020204" pitchFamily="34" charset="0"/>
                        </a:rPr>
                        <a:t>1</a:t>
                      </a:r>
                      <a:endParaRPr lang="es-CO"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100" b="1" dirty="0" smtClean="0">
                          <a:effectLst/>
                          <a:latin typeface="Arial" panose="020B0604020202020204" pitchFamily="34" charset="0"/>
                          <a:ea typeface="Times New Roman" panose="02020603050405020304" pitchFamily="18" charset="0"/>
                          <a:cs typeface="Arial" panose="020B0604020202020204" pitchFamily="34" charset="0"/>
                        </a:rPr>
                        <a:t>1</a:t>
                      </a:r>
                      <a:endParaRPr lang="es-CO"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100" b="1" dirty="0" smtClean="0">
                          <a:effectLst/>
                          <a:latin typeface="Arial" panose="020B0604020202020204" pitchFamily="34" charset="0"/>
                          <a:ea typeface="Times New Roman" panose="02020603050405020304" pitchFamily="18" charset="0"/>
                          <a:cs typeface="Arial" panose="020B0604020202020204" pitchFamily="34" charset="0"/>
                        </a:rPr>
                        <a:t>0</a:t>
                      </a:r>
                      <a:endParaRPr lang="es-CO"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CO" sz="14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endParaRPr lang="es-CO" sz="14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400" b="1" dirty="0" smtClean="0">
                          <a:effectLst/>
                          <a:latin typeface="Arial" panose="020B0604020202020204" pitchFamily="34" charset="0"/>
                          <a:ea typeface="Times New Roman" panose="02020603050405020304" pitchFamily="18" charset="0"/>
                          <a:cs typeface="Arial" panose="020B0604020202020204" pitchFamily="34" charset="0"/>
                        </a:rPr>
                        <a:t>5</a:t>
                      </a:r>
                      <a:endParaRPr lang="es-CO" sz="14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0610415"/>
                  </a:ext>
                </a:extLst>
              </a:tr>
              <a:tr h="735621">
                <a:tc>
                  <a:txBody>
                    <a:bodyPr/>
                    <a:lstStyle/>
                    <a:p>
                      <a:pPr algn="just">
                        <a:lnSpc>
                          <a:spcPct val="115000"/>
                        </a:lnSpc>
                        <a:spcAft>
                          <a:spcPts val="0"/>
                        </a:spcAft>
                        <a:tabLst>
                          <a:tab pos="1710690" algn="l"/>
                        </a:tabLst>
                      </a:pP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tabLst>
                          <a:tab pos="1710690" algn="l"/>
                        </a:tabLst>
                      </a:pPr>
                      <a:r>
                        <a:rPr lang="es-CO" sz="1100" b="1" dirty="0">
                          <a:effectLst/>
                          <a:latin typeface="Arial" panose="020B0604020202020204" pitchFamily="34" charset="0"/>
                          <a:ea typeface="Times New Roman" panose="02020603050405020304" pitchFamily="18" charset="0"/>
                          <a:cs typeface="Arial" panose="020B0604020202020204" pitchFamily="34" charset="0"/>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ct val="115000"/>
                        </a:lnSpc>
                        <a:spcAft>
                          <a:spcPts val="0"/>
                        </a:spcAft>
                        <a:tabLst>
                          <a:tab pos="1710690" algn="l"/>
                        </a:tabLs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tabLst>
                          <a:tab pos="1710690" algn="l"/>
                        </a:tabLst>
                      </a:pPr>
                      <a:r>
                        <a:rPr lang="es-CO" sz="1400" b="1" dirty="0" smtClean="0">
                          <a:effectLst/>
                          <a:latin typeface="Arial" panose="020B0604020202020204" pitchFamily="34" charset="0"/>
                          <a:ea typeface="Times New Roman" panose="02020603050405020304" pitchFamily="18" charset="0"/>
                          <a:cs typeface="Arial" panose="020B0604020202020204" pitchFamily="34" charset="0"/>
                        </a:rPr>
                        <a:t>33</a:t>
                      </a:r>
                      <a:endParaRPr lang="es-CO" sz="14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ct val="115000"/>
                        </a:lnSpc>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400" b="1" dirty="0" smtClean="0">
                          <a:effectLst/>
                          <a:latin typeface="Arial" panose="020B0604020202020204" pitchFamily="34" charset="0"/>
                          <a:ea typeface="Times New Roman" panose="02020603050405020304" pitchFamily="18" charset="0"/>
                          <a:cs typeface="Arial" panose="020B0604020202020204" pitchFamily="34" charset="0"/>
                        </a:rPr>
                        <a:t>1</a:t>
                      </a:r>
                      <a:endParaRPr lang="es-CO" sz="14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ct val="115000"/>
                        </a:lnSpc>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400" b="1" dirty="0" smtClean="0">
                          <a:effectLst/>
                          <a:latin typeface="Arial" panose="020B0604020202020204" pitchFamily="34" charset="0"/>
                          <a:ea typeface="Times New Roman" panose="02020603050405020304" pitchFamily="18" charset="0"/>
                          <a:cs typeface="Arial" panose="020B0604020202020204" pitchFamily="34" charset="0"/>
                        </a:rPr>
                        <a:t>2</a:t>
                      </a:r>
                      <a:endParaRPr lang="es-CO" sz="14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ct val="115000"/>
                        </a:lnSpc>
                        <a:spcAft>
                          <a:spcPts val="0"/>
                        </a:spcAft>
                      </a:pPr>
                      <a:endParaRPr lang="es-CO" sz="11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400" b="1" dirty="0" smtClean="0">
                          <a:effectLst/>
                          <a:latin typeface="Arial" panose="020B0604020202020204" pitchFamily="34" charset="0"/>
                          <a:ea typeface="Times New Roman" panose="02020603050405020304" pitchFamily="18" charset="0"/>
                          <a:cs typeface="Arial" panose="020B0604020202020204" pitchFamily="34" charset="0"/>
                        </a:rPr>
                        <a:t>0</a:t>
                      </a:r>
                      <a:endParaRPr lang="es-CO" sz="14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ct val="115000"/>
                        </a:lnSpc>
                        <a:spcAft>
                          <a:spcPts val="0"/>
                        </a:spcAft>
                      </a:pPr>
                      <a:endParaRPr lang="es-CO" sz="14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CO" sz="1400" b="1" dirty="0" smtClean="0">
                          <a:effectLst/>
                          <a:latin typeface="Arial" panose="020B0604020202020204" pitchFamily="34" charset="0"/>
                          <a:ea typeface="Times New Roman" panose="02020603050405020304" pitchFamily="18" charset="0"/>
                          <a:cs typeface="Arial" panose="020B0604020202020204" pitchFamily="34" charset="0"/>
                        </a:rPr>
                        <a:t>30</a:t>
                      </a:r>
                      <a:endParaRPr lang="es-CO" sz="14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61398493"/>
                  </a:ext>
                </a:extLst>
              </a:tr>
            </a:tbl>
          </a:graphicData>
        </a:graphic>
      </p:graphicFrame>
      <p:pic>
        <p:nvPicPr>
          <p:cNvPr id="6" name="Imagen 5"/>
          <p:cNvPicPr/>
          <p:nvPr/>
        </p:nvPicPr>
        <p:blipFill>
          <a:blip r:embed="rId2"/>
          <a:srcRect/>
          <a:stretch>
            <a:fillRect/>
          </a:stretch>
        </p:blipFill>
        <p:spPr bwMode="auto">
          <a:xfrm>
            <a:off x="10468304" y="411052"/>
            <a:ext cx="1198178" cy="1281113"/>
          </a:xfrm>
          <a:prstGeom prst="rect">
            <a:avLst/>
          </a:prstGeom>
          <a:noFill/>
          <a:ln w="9525">
            <a:noFill/>
            <a:miter lim="800000"/>
            <a:headEnd/>
            <a:tailEnd/>
          </a:ln>
        </p:spPr>
      </p:pic>
    </p:spTree>
    <p:extLst>
      <p:ext uri="{BB962C8B-B14F-4D97-AF65-F5344CB8AC3E}">
        <p14:creationId xmlns:p14="http://schemas.microsoft.com/office/powerpoint/2010/main" val="6922931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341523"/>
            <a:ext cx="9733607" cy="649995"/>
          </a:xfrm>
        </p:spPr>
        <p:txBody>
          <a:bodyPr>
            <a:normAutofit fontScale="90000"/>
          </a:bodyPr>
          <a:lstStyle/>
          <a:p>
            <a:r>
              <a:rPr lang="es-CO" dirty="0"/>
              <a:t>PROCESO DE GESTIÓN ECONÓMICA Y FINANCIERA</a:t>
            </a:r>
          </a:p>
        </p:txBody>
      </p:sp>
      <p:sp>
        <p:nvSpPr>
          <p:cNvPr id="3" name="Marcador de contenido 2"/>
          <p:cNvSpPr>
            <a:spLocks noGrp="1"/>
          </p:cNvSpPr>
          <p:nvPr>
            <p:ph idx="1"/>
          </p:nvPr>
        </p:nvSpPr>
        <p:spPr>
          <a:xfrm>
            <a:off x="677334" y="1266941"/>
            <a:ext cx="9458184" cy="4774422"/>
          </a:xfrm>
        </p:spPr>
        <p:txBody>
          <a:bodyPr>
            <a:normAutofit/>
          </a:bodyPr>
          <a:lstStyle/>
          <a:p>
            <a:pPr marL="0" indent="0" algn="ctr">
              <a:buNone/>
            </a:pPr>
            <a:r>
              <a:rPr lang="es-CO" sz="2000" b="1" dirty="0">
                <a:latin typeface="Arial" panose="020B0604020202020204" pitchFamily="34" charset="0"/>
                <a:cs typeface="Arial" panose="020B0604020202020204" pitchFamily="34" charset="0"/>
              </a:rPr>
              <a:t>PRESUPUESTO VIGENCIA 2020</a:t>
            </a:r>
          </a:p>
          <a:p>
            <a:pPr marL="0" indent="0" algn="ctr">
              <a:buNone/>
            </a:pPr>
            <a:endParaRPr lang="es-CO" sz="2000" dirty="0">
              <a:latin typeface="Arial" panose="020B0604020202020204" pitchFamily="34" charset="0"/>
              <a:cs typeface="Arial" panose="020B0604020202020204" pitchFamily="34" charset="0"/>
            </a:endParaRPr>
          </a:p>
          <a:p>
            <a:pPr marL="0" indent="0" algn="just">
              <a:buNone/>
            </a:pPr>
            <a:r>
              <a:rPr lang="es-CO" sz="2400" dirty="0">
                <a:latin typeface="Arial" panose="020B0604020202020204" pitchFamily="34" charset="0"/>
                <a:cs typeface="Arial" panose="020B0604020202020204" pitchFamily="34" charset="0"/>
              </a:rPr>
              <a:t>El presupuesto de Ingresos y Gastos, para la vigencia 2020, fue aforado en  $3.852.000.000=, según Acuerdo del municipio de Yumbo No 017 de diciembre 5 de 2019.</a:t>
            </a:r>
          </a:p>
          <a:p>
            <a:pPr marL="0" indent="0" algn="just">
              <a:buNone/>
            </a:pPr>
            <a:endParaRPr lang="es-CO" sz="2400" dirty="0">
              <a:latin typeface="Arial" panose="020B0604020202020204" pitchFamily="34" charset="0"/>
              <a:cs typeface="Arial" panose="020B0604020202020204" pitchFamily="34" charset="0"/>
            </a:endParaRPr>
          </a:p>
          <a:p>
            <a:pPr marL="0" indent="0" algn="just">
              <a:buNone/>
            </a:pPr>
            <a:r>
              <a:rPr lang="es-CO" sz="2400" dirty="0">
                <a:latin typeface="Arial" panose="020B0604020202020204" pitchFamily="34" charset="0"/>
                <a:cs typeface="Arial" panose="020B0604020202020204" pitchFamily="34" charset="0"/>
              </a:rPr>
              <a:t> Mediante Resolución No. 100-06-12 de enero 22 de 2020 del Concejo Municipal de Yumbo, se distribuyó de la siguiente </a:t>
            </a:r>
            <a:r>
              <a:rPr lang="es-CO" sz="2400" dirty="0" smtClean="0">
                <a:latin typeface="Arial" panose="020B0604020202020204" pitchFamily="34" charset="0"/>
                <a:cs typeface="Arial" panose="020B0604020202020204" pitchFamily="34" charset="0"/>
              </a:rPr>
              <a:t>manera:</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1892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286439"/>
            <a:ext cx="9006493" cy="451691"/>
          </a:xfrm>
        </p:spPr>
        <p:txBody>
          <a:bodyPr>
            <a:normAutofit fontScale="90000"/>
          </a:bodyPr>
          <a:lstStyle/>
          <a:p>
            <a:r>
              <a:rPr lang="es-CO" dirty="0"/>
              <a:t>PROCESO DE GESTIÓN ECONÓMICA Y FINANCIERA</a:t>
            </a:r>
          </a:p>
        </p:txBody>
      </p:sp>
      <p:pic>
        <p:nvPicPr>
          <p:cNvPr id="4" name="Marcador de contenido 3"/>
          <p:cNvPicPr>
            <a:picLocks noGrp="1" noChangeAspect="1"/>
          </p:cNvPicPr>
          <p:nvPr>
            <p:ph idx="1"/>
          </p:nvPr>
        </p:nvPicPr>
        <p:blipFill>
          <a:blip r:embed="rId2"/>
          <a:stretch>
            <a:fillRect/>
          </a:stretch>
        </p:blipFill>
        <p:spPr>
          <a:xfrm>
            <a:off x="677862" y="1241432"/>
            <a:ext cx="9005963" cy="5137333"/>
          </a:xfrm>
          <a:prstGeom prst="rect">
            <a:avLst/>
          </a:prstGeom>
        </p:spPr>
      </p:pic>
    </p:spTree>
    <p:extLst>
      <p:ext uri="{BB962C8B-B14F-4D97-AF65-F5344CB8AC3E}">
        <p14:creationId xmlns:p14="http://schemas.microsoft.com/office/powerpoint/2010/main" val="42204301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5" y="373489"/>
            <a:ext cx="8596668" cy="1556913"/>
          </a:xfrm>
        </p:spPr>
        <p:txBody>
          <a:bodyPr>
            <a:normAutofit fontScale="90000"/>
          </a:bodyPr>
          <a:lstStyle/>
          <a:p>
            <a:pPr algn="ctr"/>
            <a:r>
              <a:rPr lang="es-ES" b="1" dirty="0" smtClean="0">
                <a:solidFill>
                  <a:schemeClr val="accent1">
                    <a:lumMod val="75000"/>
                  </a:schemeClr>
                </a:solidFill>
                <a:latin typeface="Arial" panose="020B0604020202020204" pitchFamily="34" charset="0"/>
                <a:cs typeface="Arial" panose="020B0604020202020204" pitchFamily="34" charset="0"/>
              </a:rPr>
              <a:t>GESTIÓN ECONÓMICA </a:t>
            </a:r>
            <a:r>
              <a:rPr lang="es-ES" b="1" dirty="0">
                <a:solidFill>
                  <a:schemeClr val="accent1">
                    <a:lumMod val="75000"/>
                  </a:schemeClr>
                </a:solidFill>
                <a:latin typeface="Arial" panose="020B0604020202020204" pitchFamily="34" charset="0"/>
                <a:cs typeface="Arial" panose="020B0604020202020204" pitchFamily="34" charset="0"/>
              </a:rPr>
              <a:t>Y FINANCIERA</a:t>
            </a:r>
            <a:r>
              <a:rPr lang="es-ES" dirty="0">
                <a:solidFill>
                  <a:schemeClr val="accent1">
                    <a:lumMod val="75000"/>
                  </a:schemeClr>
                </a:solidFill>
                <a:latin typeface="Arial" panose="020B0604020202020204" pitchFamily="34" charset="0"/>
                <a:cs typeface="Arial" panose="020B0604020202020204" pitchFamily="34" charset="0"/>
              </a:rPr>
              <a:t/>
            </a:r>
            <a:br>
              <a:rPr lang="es-ES" dirty="0">
                <a:solidFill>
                  <a:schemeClr val="accent1">
                    <a:lumMod val="75000"/>
                  </a:schemeClr>
                </a:solidFill>
                <a:latin typeface="Arial" panose="020B0604020202020204" pitchFamily="34" charset="0"/>
                <a:cs typeface="Arial" panose="020B0604020202020204" pitchFamily="34" charset="0"/>
              </a:rPr>
            </a:br>
            <a:r>
              <a:rPr lang="es-ES" dirty="0">
                <a:solidFill>
                  <a:schemeClr val="accent1">
                    <a:lumMod val="75000"/>
                  </a:schemeClr>
                </a:solidFill>
                <a:latin typeface="Arial" panose="020B0604020202020204" pitchFamily="34" charset="0"/>
                <a:cs typeface="Arial" panose="020B0604020202020204" pitchFamily="34" charset="0"/>
              </a:rPr>
              <a:t>CONCEJO MUNICIPAL DE YUMBO</a:t>
            </a:r>
            <a:br>
              <a:rPr lang="es-ES" dirty="0">
                <a:solidFill>
                  <a:schemeClr val="accent1">
                    <a:lumMod val="75000"/>
                  </a:schemeClr>
                </a:solidFill>
                <a:latin typeface="Arial" panose="020B0604020202020204" pitchFamily="34" charset="0"/>
                <a:cs typeface="Arial" panose="020B0604020202020204" pitchFamily="34" charset="0"/>
              </a:rPr>
            </a:br>
            <a:r>
              <a:rPr lang="es-ES" dirty="0">
                <a:solidFill>
                  <a:schemeClr val="accent1">
                    <a:lumMod val="75000"/>
                  </a:schemeClr>
                </a:solidFill>
                <a:latin typeface="Arial" panose="020B0604020202020204" pitchFamily="34" charset="0"/>
                <a:cs typeface="Arial" panose="020B0604020202020204" pitchFamily="34" charset="0"/>
              </a:rPr>
              <a:t>A DICIEMBRE 31 DE </a:t>
            </a:r>
            <a:r>
              <a:rPr lang="es-ES" dirty="0" smtClean="0">
                <a:solidFill>
                  <a:schemeClr val="accent1">
                    <a:lumMod val="75000"/>
                  </a:schemeClr>
                </a:solidFill>
                <a:latin typeface="Arial" panose="020B0604020202020204" pitchFamily="34" charset="0"/>
                <a:cs typeface="Arial" panose="020B0604020202020204" pitchFamily="34" charset="0"/>
              </a:rPr>
              <a:t>2020</a:t>
            </a:r>
            <a:endParaRPr lang="es-CO" dirty="0">
              <a:latin typeface="Arial" panose="020B0604020202020204" pitchFamily="34" charset="0"/>
              <a:cs typeface="Arial" panose="020B0604020202020204" pitchFamily="34" charset="0"/>
            </a:endParaRPr>
          </a:p>
        </p:txBody>
      </p:sp>
      <p:graphicFrame>
        <p:nvGraphicFramePr>
          <p:cNvPr id="5" name="Marcador de contenido 3"/>
          <p:cNvGraphicFramePr>
            <a:graphicFrameLocks noGrp="1" noChangeAspect="1"/>
          </p:cNvGraphicFramePr>
          <p:nvPr>
            <p:ph idx="1"/>
            <p:extLst>
              <p:ext uri="{D42A27DB-BD31-4B8C-83A1-F6EECF244321}">
                <p14:modId xmlns:p14="http://schemas.microsoft.com/office/powerpoint/2010/main" val="2548616764"/>
              </p:ext>
            </p:extLst>
          </p:nvPr>
        </p:nvGraphicFramePr>
        <p:xfrm>
          <a:off x="677862" y="1930402"/>
          <a:ext cx="9402571" cy="4448363"/>
        </p:xfrm>
        <a:graphic>
          <a:graphicData uri="http://schemas.openxmlformats.org/presentationml/2006/ole">
            <mc:AlternateContent xmlns:mc="http://schemas.openxmlformats.org/markup-compatibility/2006">
              <mc:Choice xmlns:v="urn:schemas-microsoft-com:vml" Requires="v">
                <p:oleObj spid="_x0000_s1206" name="Hoja de cálculo" r:id="rId3" imgW="9020264" imgH="3438430" progId="Excel.Sheet.12">
                  <p:embed/>
                </p:oleObj>
              </mc:Choice>
              <mc:Fallback>
                <p:oleObj name="Hoja de cálculo" r:id="rId3" imgW="9020264" imgH="3438430" progId="Excel.Sheet.12">
                  <p:embed/>
                  <p:pic>
                    <p:nvPicPr>
                      <p:cNvPr id="4" name="Marcador de contenido 3"/>
                      <p:cNvPicPr/>
                      <p:nvPr/>
                    </p:nvPicPr>
                    <p:blipFill>
                      <a:blip r:embed="rId4"/>
                      <a:stretch>
                        <a:fillRect/>
                      </a:stretch>
                    </p:blipFill>
                    <p:spPr>
                      <a:xfrm>
                        <a:off x="677862" y="1930402"/>
                        <a:ext cx="9402571" cy="4448363"/>
                      </a:xfrm>
                      <a:prstGeom prst="rect">
                        <a:avLst/>
                      </a:prstGeom>
                    </p:spPr>
                  </p:pic>
                </p:oleObj>
              </mc:Fallback>
            </mc:AlternateContent>
          </a:graphicData>
        </a:graphic>
      </p:graphicFrame>
    </p:spTree>
    <p:extLst>
      <p:ext uri="{BB962C8B-B14F-4D97-AF65-F5344CB8AC3E}">
        <p14:creationId xmlns:p14="http://schemas.microsoft.com/office/powerpoint/2010/main" val="251830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41739"/>
            <a:ext cx="9559743" cy="504496"/>
          </a:xfrm>
        </p:spPr>
        <p:txBody>
          <a:bodyPr>
            <a:normAutofit fontScale="90000"/>
          </a:bodyPr>
          <a:lstStyle/>
          <a:p>
            <a:r>
              <a:rPr lang="es-CO" dirty="0" smtClean="0"/>
              <a:t>PROCESO DE GESTIÓN ECONÓMICA Y FINANCIERA</a:t>
            </a:r>
            <a:endParaRPr lang="es-CO" dirty="0"/>
          </a:p>
        </p:txBody>
      </p:sp>
      <p:graphicFrame>
        <p:nvGraphicFramePr>
          <p:cNvPr id="4" name="Marcador de contenido 3"/>
          <p:cNvGraphicFramePr>
            <a:graphicFrameLocks noGrp="1" noChangeAspect="1"/>
          </p:cNvGraphicFramePr>
          <p:nvPr>
            <p:ph idx="1"/>
            <p:extLst>
              <p:ext uri="{D42A27DB-BD31-4B8C-83A1-F6EECF244321}">
                <p14:modId xmlns:p14="http://schemas.microsoft.com/office/powerpoint/2010/main" val="2484802762"/>
              </p:ext>
            </p:extLst>
          </p:nvPr>
        </p:nvGraphicFramePr>
        <p:xfrm>
          <a:off x="677334" y="862013"/>
          <a:ext cx="8797172" cy="5802312"/>
        </p:xfrm>
        <a:graphic>
          <a:graphicData uri="http://schemas.openxmlformats.org/presentationml/2006/ole">
            <mc:AlternateContent xmlns:mc="http://schemas.openxmlformats.org/markup-compatibility/2006">
              <mc:Choice xmlns:v="urn:schemas-microsoft-com:vml" Requires="v">
                <p:oleObj spid="_x0000_s2229" name="Hoja de cálculo" r:id="rId3" imgW="5648268" imgH="5962786" progId="Excel.Sheet.12">
                  <p:embed/>
                </p:oleObj>
              </mc:Choice>
              <mc:Fallback>
                <p:oleObj name="Hoja de cálculo" r:id="rId3" imgW="5648268" imgH="5962786" progId="Excel.Sheet.12">
                  <p:embed/>
                  <p:pic>
                    <p:nvPicPr>
                      <p:cNvPr id="4" name="Marcador de contenido 3"/>
                      <p:cNvPicPr/>
                      <p:nvPr/>
                    </p:nvPicPr>
                    <p:blipFill>
                      <a:blip r:embed="rId4"/>
                      <a:stretch>
                        <a:fillRect/>
                      </a:stretch>
                    </p:blipFill>
                    <p:spPr>
                      <a:xfrm>
                        <a:off x="677334" y="862013"/>
                        <a:ext cx="8797172" cy="5802312"/>
                      </a:xfrm>
                      <a:prstGeom prst="rect">
                        <a:avLst/>
                      </a:prstGeom>
                    </p:spPr>
                  </p:pic>
                </p:oleObj>
              </mc:Fallback>
            </mc:AlternateContent>
          </a:graphicData>
        </a:graphic>
      </p:graphicFrame>
    </p:spTree>
    <p:extLst>
      <p:ext uri="{BB962C8B-B14F-4D97-AF65-F5344CB8AC3E}">
        <p14:creationId xmlns:p14="http://schemas.microsoft.com/office/powerpoint/2010/main" val="8186223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77334" y="235281"/>
            <a:ext cx="9006312" cy="800505"/>
          </a:xfrm>
        </p:spPr>
        <p:txBody>
          <a:bodyPr>
            <a:normAutofit/>
          </a:bodyPr>
          <a:lstStyle/>
          <a:p>
            <a:pPr algn="ctr"/>
            <a:r>
              <a:rPr lang="es-CO" sz="2400" dirty="0" smtClean="0">
                <a:solidFill>
                  <a:schemeClr val="accent2">
                    <a:lumMod val="50000"/>
                  </a:schemeClr>
                </a:solidFill>
              </a:rPr>
              <a:t>PROCESO: GESTIÓN FINANCIERA Y PRESUPUESTAL</a:t>
            </a:r>
            <a:r>
              <a:rPr lang="es-CO" sz="1800" dirty="0" smtClean="0">
                <a:solidFill>
                  <a:schemeClr val="tx1"/>
                </a:solidFill>
                <a:effectLst>
                  <a:outerShdw blurRad="38100" dist="38100" dir="2700000" algn="tl">
                    <a:srgbClr val="000000">
                      <a:alpha val="43137"/>
                    </a:srgbClr>
                  </a:outerShdw>
                </a:effectLst>
              </a:rPr>
              <a:t/>
            </a:r>
            <a:br>
              <a:rPr lang="es-CO" sz="1800" dirty="0" smtClean="0">
                <a:solidFill>
                  <a:schemeClr val="tx1"/>
                </a:solidFill>
                <a:effectLst>
                  <a:outerShdw blurRad="38100" dist="38100" dir="2700000" algn="tl">
                    <a:srgbClr val="000000">
                      <a:alpha val="43137"/>
                    </a:srgbClr>
                  </a:outerShdw>
                </a:effectLst>
              </a:rPr>
            </a:br>
            <a:endParaRPr lang="es-CO" sz="1800" b="1" dirty="0">
              <a:solidFill>
                <a:schemeClr val="tx1"/>
              </a:solidFill>
              <a:effectLst>
                <a:outerShdw blurRad="38100" dist="38100" dir="2700000" algn="tl">
                  <a:srgbClr val="000000">
                    <a:alpha val="43137"/>
                  </a:srgbClr>
                </a:outerShdw>
              </a:effectLst>
            </a:endParaRPr>
          </a:p>
        </p:txBody>
      </p:sp>
      <p:graphicFrame>
        <p:nvGraphicFramePr>
          <p:cNvPr id="4" name="Marcador de contenido 3"/>
          <p:cNvGraphicFramePr>
            <a:graphicFrameLocks noGrp="1" noChangeAspect="1"/>
          </p:cNvGraphicFramePr>
          <p:nvPr>
            <p:ph idx="1"/>
            <p:extLst>
              <p:ext uri="{D42A27DB-BD31-4B8C-83A1-F6EECF244321}">
                <p14:modId xmlns:p14="http://schemas.microsoft.com/office/powerpoint/2010/main" val="237165249"/>
              </p:ext>
            </p:extLst>
          </p:nvPr>
        </p:nvGraphicFramePr>
        <p:xfrm>
          <a:off x="1388125" y="1035786"/>
          <a:ext cx="8042314" cy="4924339"/>
        </p:xfrm>
        <a:graphic>
          <a:graphicData uri="http://schemas.openxmlformats.org/presentationml/2006/ole">
            <mc:AlternateContent xmlns:mc="http://schemas.openxmlformats.org/markup-compatibility/2006">
              <mc:Choice xmlns:v="urn:schemas-microsoft-com:vml" Requires="v">
                <p:oleObj spid="_x0000_s3252" name="Hoja de cálculo" r:id="rId3" imgW="5591070" imgH="1828882" progId="Excel.Sheet.12">
                  <p:embed/>
                </p:oleObj>
              </mc:Choice>
              <mc:Fallback>
                <p:oleObj name="Hoja de cálculo" r:id="rId3" imgW="5591070" imgH="1828882" progId="Excel.Sheet.12">
                  <p:embed/>
                  <p:pic>
                    <p:nvPicPr>
                      <p:cNvPr id="4" name="Marcador de contenido 3"/>
                      <p:cNvPicPr/>
                      <p:nvPr/>
                    </p:nvPicPr>
                    <p:blipFill>
                      <a:blip r:embed="rId4"/>
                      <a:stretch>
                        <a:fillRect/>
                      </a:stretch>
                    </p:blipFill>
                    <p:spPr>
                      <a:xfrm>
                        <a:off x="1388125" y="1035786"/>
                        <a:ext cx="8042314" cy="4924339"/>
                      </a:xfrm>
                      <a:prstGeom prst="rect">
                        <a:avLst/>
                      </a:prstGeom>
                    </p:spPr>
                  </p:pic>
                </p:oleObj>
              </mc:Fallback>
            </mc:AlternateContent>
          </a:graphicData>
        </a:graphic>
      </p:graphicFrame>
    </p:spTree>
    <p:extLst>
      <p:ext uri="{BB962C8B-B14F-4D97-AF65-F5344CB8AC3E}">
        <p14:creationId xmlns:p14="http://schemas.microsoft.com/office/powerpoint/2010/main" val="142128925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77333" y="126125"/>
            <a:ext cx="9215813" cy="1093076"/>
          </a:xfrm>
        </p:spPr>
        <p:txBody>
          <a:bodyPr>
            <a:normAutofit fontScale="90000"/>
          </a:bodyPr>
          <a:lstStyle/>
          <a:p>
            <a:pPr algn="ctr"/>
            <a:r>
              <a:rPr lang="es-CO" dirty="0" smtClean="0">
                <a:solidFill>
                  <a:schemeClr val="accent2">
                    <a:lumMod val="50000"/>
                  </a:schemeClr>
                </a:solidFill>
              </a:rPr>
              <a:t>Proceso</a:t>
            </a:r>
            <a:r>
              <a:rPr lang="es-CO" dirty="0">
                <a:solidFill>
                  <a:schemeClr val="accent2">
                    <a:lumMod val="50000"/>
                  </a:schemeClr>
                </a:solidFill>
              </a:rPr>
              <a:t>: Gestión Financiera y Presupuestal</a:t>
            </a:r>
            <a:r>
              <a:rPr lang="es-CO" b="1" dirty="0">
                <a:solidFill>
                  <a:schemeClr val="tx1"/>
                </a:solidFill>
                <a:effectLst>
                  <a:outerShdw blurRad="38100" dist="38100" dir="2700000" algn="tl">
                    <a:srgbClr val="000000">
                      <a:alpha val="43137"/>
                    </a:srgbClr>
                  </a:outerShdw>
                </a:effectLst>
              </a:rPr>
              <a:t/>
            </a:r>
            <a:br>
              <a:rPr lang="es-CO" b="1" dirty="0">
                <a:solidFill>
                  <a:schemeClr val="tx1"/>
                </a:solidFill>
                <a:effectLst>
                  <a:outerShdw blurRad="38100" dist="38100" dir="2700000" algn="tl">
                    <a:srgbClr val="000000">
                      <a:alpha val="43137"/>
                    </a:srgbClr>
                  </a:outerShdw>
                </a:effectLst>
              </a:rPr>
            </a:br>
            <a:r>
              <a:rPr lang="es-CO" b="1" dirty="0">
                <a:solidFill>
                  <a:schemeClr val="tx1"/>
                </a:solidFill>
                <a:effectLst>
                  <a:outerShdw blurRad="38100" dist="38100" dir="2700000" algn="tl">
                    <a:srgbClr val="000000">
                      <a:alpha val="43137"/>
                    </a:srgbClr>
                  </a:outerShdw>
                </a:effectLst>
              </a:rPr>
              <a:t>GASTOS DE PERSONAL DIC 2020</a:t>
            </a:r>
          </a:p>
        </p:txBody>
      </p:sp>
      <p:sp>
        <p:nvSpPr>
          <p:cNvPr id="3" name="2 Marcador de contenido"/>
          <p:cNvSpPr>
            <a:spLocks noGrp="1"/>
          </p:cNvSpPr>
          <p:nvPr>
            <p:ph idx="1"/>
          </p:nvPr>
        </p:nvSpPr>
        <p:spPr>
          <a:xfrm>
            <a:off x="746078" y="1660777"/>
            <a:ext cx="9147068" cy="4929411"/>
          </a:xfrm>
        </p:spPr>
        <p:txBody>
          <a:bodyPr>
            <a:normAutofit/>
          </a:bodyPr>
          <a:lstStyle/>
          <a:p>
            <a:pPr lvl="0">
              <a:buClr>
                <a:srgbClr val="90C226"/>
              </a:buClr>
              <a:buFont typeface="Wingdings" panose="05000000000000000000" pitchFamily="2" charset="2"/>
              <a:buChar char="v"/>
            </a:pPr>
            <a:r>
              <a:rPr lang="es-CO" sz="2400" dirty="0">
                <a:solidFill>
                  <a:prstClr val="black">
                    <a:lumMod val="75000"/>
                    <a:lumOff val="25000"/>
                  </a:prstClr>
                </a:solidFill>
              </a:rPr>
              <a:t>Servicios Personales Asociados a la Nómina….$715.715.842</a:t>
            </a:r>
          </a:p>
          <a:p>
            <a:pPr lvl="0">
              <a:buClr>
                <a:srgbClr val="90C226"/>
              </a:buClr>
              <a:buFont typeface="Wingdings" panose="05000000000000000000" pitchFamily="2" charset="2"/>
              <a:buChar char="v"/>
            </a:pPr>
            <a:r>
              <a:rPr lang="es-CO" sz="1200" dirty="0">
                <a:solidFill>
                  <a:prstClr val="black">
                    <a:lumMod val="75000"/>
                    <a:lumOff val="25000"/>
                  </a:prstClr>
                </a:solidFill>
              </a:rPr>
              <a:t>(sueldos, horas extras, bonificación por servicios prestados, primas de 	navidad, 	prima de servicios, vacaciones y prima de vacaciones)</a:t>
            </a:r>
          </a:p>
          <a:p>
            <a:pPr marL="0" lvl="0" indent="0">
              <a:buClr>
                <a:srgbClr val="90C226"/>
              </a:buClr>
              <a:buNone/>
            </a:pPr>
            <a:endParaRPr lang="es-CO" sz="1900" dirty="0">
              <a:solidFill>
                <a:prstClr val="black">
                  <a:lumMod val="75000"/>
                  <a:lumOff val="25000"/>
                </a:prstClr>
              </a:solidFill>
            </a:endParaRPr>
          </a:p>
          <a:p>
            <a:pPr lvl="0">
              <a:buClr>
                <a:srgbClr val="90C226"/>
              </a:buClr>
              <a:buFont typeface="Wingdings" panose="05000000000000000000" pitchFamily="2" charset="2"/>
              <a:buChar char="v"/>
            </a:pPr>
            <a:r>
              <a:rPr lang="es-CO" sz="2400" dirty="0">
                <a:solidFill>
                  <a:prstClr val="black">
                    <a:lumMod val="75000"/>
                    <a:lumOff val="25000"/>
                  </a:prstClr>
                </a:solidFill>
              </a:rPr>
              <a:t>Servicios Personales Indirectos……………………$2.245.056.205</a:t>
            </a:r>
            <a:r>
              <a:rPr lang="es-CO" sz="1900" dirty="0">
                <a:solidFill>
                  <a:prstClr val="black">
                    <a:lumMod val="75000"/>
                    <a:lumOff val="25000"/>
                  </a:prstClr>
                </a:solidFill>
              </a:rPr>
              <a:t>	</a:t>
            </a:r>
            <a:r>
              <a:rPr lang="es-CO" sz="1200" dirty="0">
                <a:solidFill>
                  <a:prstClr val="black">
                    <a:lumMod val="75000"/>
                    <a:lumOff val="25000"/>
                  </a:prstClr>
                </a:solidFill>
              </a:rPr>
              <a:t>(honorarios Concejales, profesionales y de apoyo)</a:t>
            </a:r>
          </a:p>
          <a:p>
            <a:pPr lvl="0">
              <a:buClr>
                <a:srgbClr val="90C226"/>
              </a:buClr>
              <a:buFont typeface="Wingdings" panose="05000000000000000000" pitchFamily="2" charset="2"/>
              <a:buChar char="v"/>
            </a:pPr>
            <a:endParaRPr lang="es-CO" sz="2400" dirty="0">
              <a:solidFill>
                <a:prstClr val="black">
                  <a:lumMod val="75000"/>
                  <a:lumOff val="25000"/>
                </a:prstClr>
              </a:solidFill>
            </a:endParaRPr>
          </a:p>
          <a:p>
            <a:pPr lvl="0">
              <a:buClr>
                <a:srgbClr val="90C226"/>
              </a:buClr>
              <a:buFont typeface="Wingdings" panose="05000000000000000000" pitchFamily="2" charset="2"/>
              <a:buChar char="v"/>
            </a:pPr>
            <a:r>
              <a:rPr lang="es-CO" sz="2400" dirty="0">
                <a:solidFill>
                  <a:prstClr val="black">
                    <a:lumMod val="75000"/>
                    <a:lumOff val="25000"/>
                  </a:prstClr>
                </a:solidFill>
              </a:rPr>
              <a:t>Contribuciones Inherentes a la Nómina………..$243.531.714</a:t>
            </a:r>
          </a:p>
          <a:p>
            <a:pPr marL="0" lvl="0" indent="0">
              <a:buClr>
                <a:srgbClr val="90C226"/>
              </a:buClr>
              <a:buNone/>
            </a:pPr>
            <a:r>
              <a:rPr lang="es-CO" sz="1900" dirty="0">
                <a:solidFill>
                  <a:prstClr val="black">
                    <a:lumMod val="75000"/>
                    <a:lumOff val="25000"/>
                  </a:prstClr>
                </a:solidFill>
              </a:rPr>
              <a:t>	</a:t>
            </a:r>
            <a:r>
              <a:rPr lang="es-CO" sz="1200" dirty="0">
                <a:solidFill>
                  <a:prstClr val="black">
                    <a:lumMod val="75000"/>
                    <a:lumOff val="25000"/>
                  </a:prstClr>
                </a:solidFill>
              </a:rPr>
              <a:t>(Seguridad Social)</a:t>
            </a:r>
          </a:p>
          <a:p>
            <a:pPr marL="0" lvl="0" indent="0">
              <a:buClr>
                <a:srgbClr val="90C226"/>
              </a:buClr>
              <a:buNone/>
            </a:pPr>
            <a:r>
              <a:rPr lang="es-CO" sz="1900" dirty="0">
                <a:solidFill>
                  <a:prstClr val="black">
                    <a:lumMod val="75000"/>
                    <a:lumOff val="25000"/>
                  </a:prstClr>
                </a:solidFill>
              </a:rPr>
              <a:t>                                                                                     ________________</a:t>
            </a:r>
          </a:p>
          <a:p>
            <a:pPr marL="0" lvl="0" indent="0">
              <a:buClr>
                <a:srgbClr val="90C226"/>
              </a:buClr>
              <a:buNone/>
            </a:pPr>
            <a:r>
              <a:rPr lang="es-CO" sz="1900" dirty="0">
                <a:solidFill>
                  <a:prstClr val="black">
                    <a:lumMod val="75000"/>
                    <a:lumOff val="25000"/>
                  </a:prstClr>
                </a:solidFill>
              </a:rPr>
              <a:t>TOTAL GASTOS DE PERSONAL</a:t>
            </a:r>
            <a:r>
              <a:rPr lang="es-CO" sz="2400" dirty="0">
                <a:solidFill>
                  <a:prstClr val="black">
                    <a:lumMod val="75000"/>
                    <a:lumOff val="25000"/>
                  </a:prstClr>
                </a:solidFill>
              </a:rPr>
              <a:t>………………………………....$3.204.303.761</a:t>
            </a:r>
          </a:p>
          <a:p>
            <a:pPr marL="0" indent="0">
              <a:buNone/>
            </a:pPr>
            <a:endParaRPr lang="es-CO" sz="2400" b="1" dirty="0"/>
          </a:p>
        </p:txBody>
      </p:sp>
    </p:spTree>
    <p:extLst>
      <p:ext uri="{BB962C8B-B14F-4D97-AF65-F5344CB8AC3E}">
        <p14:creationId xmlns:p14="http://schemas.microsoft.com/office/powerpoint/2010/main" val="15262627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09600" y="231354"/>
            <a:ext cx="8975834" cy="6312665"/>
          </a:xfrm>
        </p:spPr>
        <p:txBody>
          <a:bodyPr>
            <a:normAutofit/>
          </a:bodyPr>
          <a:lstStyle/>
          <a:p>
            <a:pPr marL="0" indent="0" algn="ctr">
              <a:buNone/>
            </a:pPr>
            <a:r>
              <a:rPr lang="es-CO" sz="2400" u="sng" dirty="0">
                <a:solidFill>
                  <a:schemeClr val="accent2">
                    <a:lumMod val="50000"/>
                  </a:schemeClr>
                </a:solidFill>
              </a:rPr>
              <a:t>Proceso: Gestión Financiera y Presupuestal</a:t>
            </a:r>
            <a:r>
              <a:rPr lang="es-CO" sz="2400" b="1" dirty="0">
                <a:solidFill>
                  <a:schemeClr val="tx1"/>
                </a:solidFill>
                <a:effectLst>
                  <a:outerShdw blurRad="38100" dist="38100" dir="2700000" algn="tl">
                    <a:srgbClr val="000000">
                      <a:alpha val="43137"/>
                    </a:srgbClr>
                  </a:outerShdw>
                </a:effectLst>
              </a:rPr>
              <a:t/>
            </a:r>
            <a:br>
              <a:rPr lang="es-CO" sz="2400" b="1" dirty="0">
                <a:solidFill>
                  <a:schemeClr val="tx1"/>
                </a:solidFill>
                <a:effectLst>
                  <a:outerShdw blurRad="38100" dist="38100" dir="2700000" algn="tl">
                    <a:srgbClr val="000000">
                      <a:alpha val="43137"/>
                    </a:srgbClr>
                  </a:outerShdw>
                </a:effectLst>
              </a:rPr>
            </a:br>
            <a:r>
              <a:rPr lang="es-CO" sz="2400" dirty="0">
                <a:solidFill>
                  <a:schemeClr val="tx1"/>
                </a:solidFill>
                <a:effectLst>
                  <a:outerShdw blurRad="38100" dist="38100" dir="2700000" algn="tl">
                    <a:srgbClr val="000000">
                      <a:alpha val="43137"/>
                    </a:srgbClr>
                  </a:outerShdw>
                </a:effectLst>
              </a:rPr>
              <a:t>GASTOS GENERALES DIC </a:t>
            </a:r>
            <a:r>
              <a:rPr lang="es-CO" sz="2400" dirty="0" smtClean="0">
                <a:solidFill>
                  <a:schemeClr val="tx1"/>
                </a:solidFill>
                <a:effectLst>
                  <a:outerShdw blurRad="38100" dist="38100" dir="2700000" algn="tl">
                    <a:srgbClr val="000000">
                      <a:alpha val="43137"/>
                    </a:srgbClr>
                  </a:outerShdw>
                </a:effectLst>
              </a:rPr>
              <a:t>2020</a:t>
            </a:r>
          </a:p>
          <a:p>
            <a:pPr marL="0" indent="0" algn="ctr">
              <a:buNone/>
            </a:pPr>
            <a:endParaRPr lang="es-CO" sz="2400" dirty="0">
              <a:solidFill>
                <a:schemeClr val="tx1"/>
              </a:solidFill>
              <a:effectLst>
                <a:outerShdw blurRad="38100" dist="38100" dir="2700000" algn="tl">
                  <a:srgbClr val="000000">
                    <a:alpha val="43137"/>
                  </a:srgbClr>
                </a:outerShdw>
              </a:effectLst>
            </a:endParaRPr>
          </a:p>
          <a:p>
            <a:pPr marL="0" indent="0">
              <a:buNone/>
            </a:pPr>
            <a:r>
              <a:rPr lang="es-CO" sz="2800" b="1" dirty="0">
                <a:solidFill>
                  <a:schemeClr val="tx1"/>
                </a:solidFill>
              </a:rPr>
              <a:t>ADQUISICIÓN DE BIENES:</a:t>
            </a:r>
          </a:p>
          <a:p>
            <a:pPr>
              <a:buFont typeface="Wingdings" panose="05000000000000000000" pitchFamily="2" charset="2"/>
              <a:buChar char="v"/>
            </a:pPr>
            <a:r>
              <a:rPr lang="es-CO" sz="2400" dirty="0"/>
              <a:t>Materiales y Suministros………..…$22.420.950</a:t>
            </a:r>
          </a:p>
          <a:p>
            <a:pPr>
              <a:buFont typeface="Wingdings" panose="05000000000000000000" pitchFamily="2" charset="2"/>
              <a:buChar char="v"/>
            </a:pPr>
            <a:endParaRPr lang="es-CO" sz="2400" dirty="0"/>
          </a:p>
          <a:p>
            <a:pPr>
              <a:buFont typeface="Wingdings" panose="05000000000000000000" pitchFamily="2" charset="2"/>
              <a:buChar char="v"/>
            </a:pPr>
            <a:r>
              <a:rPr lang="es-CO" sz="2400" dirty="0"/>
              <a:t>Compra de Equipos………………..…$201.200.163</a:t>
            </a:r>
          </a:p>
          <a:p>
            <a:pPr marL="0" indent="0">
              <a:buNone/>
            </a:pPr>
            <a:endParaRPr lang="es-CO" sz="2400" dirty="0"/>
          </a:p>
          <a:p>
            <a:pPr>
              <a:buFont typeface="Wingdings" panose="05000000000000000000" pitchFamily="2" charset="2"/>
              <a:buChar char="v"/>
            </a:pPr>
            <a:r>
              <a:rPr lang="es-CO" sz="2400" dirty="0"/>
              <a:t>Bienestar Social…………………..…..$69.953.000</a:t>
            </a:r>
          </a:p>
          <a:p>
            <a:pPr marL="0" indent="0">
              <a:buNone/>
            </a:pPr>
            <a:endParaRPr lang="es-CO" sz="2400" dirty="0"/>
          </a:p>
          <a:p>
            <a:pPr>
              <a:buFont typeface="Wingdings" panose="05000000000000000000" pitchFamily="2" charset="2"/>
              <a:buChar char="v"/>
            </a:pPr>
            <a:r>
              <a:rPr lang="es-CO" sz="2400" dirty="0"/>
              <a:t>Otras adquisiciones de bienes… </a:t>
            </a:r>
            <a:r>
              <a:rPr lang="es-CO" sz="2400" u="sng" dirty="0"/>
              <a:t>$   7.450.897</a:t>
            </a:r>
          </a:p>
          <a:p>
            <a:pPr marL="0" indent="0">
              <a:buNone/>
            </a:pPr>
            <a:r>
              <a:rPr lang="es-CO" sz="2400" b="1" dirty="0"/>
              <a:t>Total adquisición de bienes ………$301.025.010</a:t>
            </a:r>
          </a:p>
          <a:p>
            <a:pPr marL="0" indent="0">
              <a:buNone/>
            </a:pPr>
            <a:endParaRPr lang="es-CO" sz="2400" dirty="0"/>
          </a:p>
        </p:txBody>
      </p:sp>
    </p:spTree>
    <p:extLst>
      <p:ext uri="{BB962C8B-B14F-4D97-AF65-F5344CB8AC3E}">
        <p14:creationId xmlns:p14="http://schemas.microsoft.com/office/powerpoint/2010/main" val="264354451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77334" y="241738"/>
            <a:ext cx="8973442" cy="826898"/>
          </a:xfrm>
        </p:spPr>
        <p:txBody>
          <a:bodyPr/>
          <a:lstStyle/>
          <a:p>
            <a:pPr algn="ctr"/>
            <a:r>
              <a:rPr lang="es-CO" u="sng" dirty="0">
                <a:solidFill>
                  <a:schemeClr val="accent2">
                    <a:lumMod val="50000"/>
                  </a:schemeClr>
                </a:solidFill>
              </a:rPr>
              <a:t>Proceso: Gestión Financiera y Presupuestal</a:t>
            </a:r>
            <a:endParaRPr lang="es-CO" b="1" u="sng" dirty="0">
              <a:solidFill>
                <a:schemeClr val="tx1"/>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704630" y="1344058"/>
            <a:ext cx="8946146" cy="5014702"/>
          </a:xfrm>
        </p:spPr>
        <p:txBody>
          <a:bodyPr>
            <a:normAutofit fontScale="92500"/>
          </a:bodyPr>
          <a:lstStyle/>
          <a:p>
            <a:pPr marL="0" indent="0">
              <a:buNone/>
            </a:pPr>
            <a:r>
              <a:rPr lang="es-CO" sz="3200" b="1" dirty="0">
                <a:solidFill>
                  <a:schemeClr val="tx1"/>
                </a:solidFill>
              </a:rPr>
              <a:t>ADQUISICIÓN DE SERVICIOS DIC 2020:</a:t>
            </a:r>
          </a:p>
          <a:p>
            <a:pPr>
              <a:buFont typeface="Wingdings" panose="05000000000000000000" pitchFamily="2" charset="2"/>
              <a:buChar char="v"/>
            </a:pPr>
            <a:r>
              <a:rPr lang="es-CO" sz="2800" dirty="0"/>
              <a:t>Capacitación………………………………………………$ 32.493.050</a:t>
            </a:r>
          </a:p>
          <a:p>
            <a:pPr>
              <a:buFont typeface="Wingdings" panose="05000000000000000000" pitchFamily="2" charset="2"/>
              <a:buChar char="v"/>
            </a:pPr>
            <a:r>
              <a:rPr lang="es-CO" sz="2800" dirty="0"/>
              <a:t>Servicios Públicos………………………………………$   9.283.071</a:t>
            </a:r>
          </a:p>
          <a:p>
            <a:pPr>
              <a:buFont typeface="Wingdings" panose="05000000000000000000" pitchFamily="2" charset="2"/>
              <a:buChar char="v"/>
            </a:pPr>
            <a:r>
              <a:rPr lang="es-CO" sz="2800" dirty="0"/>
              <a:t>Seguros de Vida y Salud…………………………… $148.185.109</a:t>
            </a:r>
          </a:p>
          <a:p>
            <a:pPr>
              <a:buFont typeface="Wingdings" panose="05000000000000000000" pitchFamily="2" charset="2"/>
              <a:buChar char="v"/>
            </a:pPr>
            <a:r>
              <a:rPr lang="es-CO" sz="2800" dirty="0"/>
              <a:t>Mantenimiento………………………………………….$  6.826.840</a:t>
            </a:r>
          </a:p>
          <a:p>
            <a:pPr marL="0" indent="0">
              <a:buNone/>
            </a:pPr>
            <a:r>
              <a:rPr lang="es-CO" sz="3000" b="1" dirty="0">
                <a:solidFill>
                  <a:schemeClr val="tx1"/>
                </a:solidFill>
              </a:rPr>
              <a:t>Total adquisición de </a:t>
            </a:r>
            <a:r>
              <a:rPr lang="es-CO" sz="3000" b="1" dirty="0" smtClean="0">
                <a:solidFill>
                  <a:schemeClr val="tx1"/>
                </a:solidFill>
              </a:rPr>
              <a:t>servicios  ………..$</a:t>
            </a:r>
            <a:r>
              <a:rPr lang="es-CO" sz="3000" b="1" dirty="0">
                <a:solidFill>
                  <a:schemeClr val="tx1"/>
                </a:solidFill>
              </a:rPr>
              <a:t>196.788.070</a:t>
            </a:r>
          </a:p>
          <a:p>
            <a:pPr marL="0" indent="0">
              <a:buNone/>
            </a:pPr>
            <a:r>
              <a:rPr lang="es-CO" sz="3200" b="1" dirty="0">
                <a:solidFill>
                  <a:schemeClr val="tx1"/>
                </a:solidFill>
              </a:rPr>
              <a:t>TRANSFERENCIAS CORRIENTES:</a:t>
            </a:r>
          </a:p>
          <a:p>
            <a:pPr>
              <a:buFont typeface="Wingdings" panose="05000000000000000000" pitchFamily="2" charset="2"/>
              <a:buChar char="v"/>
            </a:pPr>
            <a:r>
              <a:rPr lang="es-CO" sz="2800" dirty="0"/>
              <a:t>Cesantías- régimen retroactivo…….……………$  37.447.595</a:t>
            </a:r>
          </a:p>
          <a:p>
            <a:pPr marL="0" indent="0" algn="just">
              <a:buNone/>
            </a:pPr>
            <a:endParaRPr lang="es-CO" sz="2800" dirty="0"/>
          </a:p>
        </p:txBody>
      </p:sp>
    </p:spTree>
    <p:extLst>
      <p:ext uri="{BB962C8B-B14F-4D97-AF65-F5344CB8AC3E}">
        <p14:creationId xmlns:p14="http://schemas.microsoft.com/office/powerpoint/2010/main" val="26528858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77334" y="241738"/>
            <a:ext cx="8973442" cy="826898"/>
          </a:xfrm>
        </p:spPr>
        <p:txBody>
          <a:bodyPr/>
          <a:lstStyle/>
          <a:p>
            <a:pPr algn="ctr"/>
            <a:r>
              <a:rPr lang="es-CO" u="sng" dirty="0">
                <a:solidFill>
                  <a:schemeClr val="accent2">
                    <a:lumMod val="50000"/>
                  </a:schemeClr>
                </a:solidFill>
              </a:rPr>
              <a:t>Proceso: Gestión Financiera y Presupuestal</a:t>
            </a:r>
            <a:endParaRPr lang="es-CO" b="1" u="sng" dirty="0">
              <a:solidFill>
                <a:schemeClr val="tx1"/>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704630" y="1068636"/>
            <a:ext cx="8946146" cy="5290124"/>
          </a:xfrm>
        </p:spPr>
        <p:txBody>
          <a:bodyPr>
            <a:normAutofit/>
          </a:bodyPr>
          <a:lstStyle/>
          <a:p>
            <a:pPr marL="0" indent="0" algn="ctr">
              <a:buNone/>
            </a:pPr>
            <a:r>
              <a:rPr lang="es-CO" sz="2800" b="1" u="sng" dirty="0">
                <a:solidFill>
                  <a:schemeClr val="tx1"/>
                </a:solidFill>
                <a:effectLst>
                  <a:outerShdw blurRad="38100" dist="38100" dir="2700000" algn="tl">
                    <a:srgbClr val="000000">
                      <a:alpha val="43137"/>
                    </a:srgbClr>
                  </a:outerShdw>
                </a:effectLst>
              </a:rPr>
              <a:t>HONORARIOS </a:t>
            </a:r>
            <a:r>
              <a:rPr lang="es-CO" sz="2800" b="1" u="sng" dirty="0" smtClean="0">
                <a:solidFill>
                  <a:schemeClr val="tx1"/>
                </a:solidFill>
                <a:effectLst>
                  <a:outerShdw blurRad="38100" dist="38100" dir="2700000" algn="tl">
                    <a:srgbClr val="000000">
                      <a:alpha val="43137"/>
                    </a:srgbClr>
                  </a:outerShdw>
                </a:effectLst>
              </a:rPr>
              <a:t>CONCEJALES</a:t>
            </a:r>
          </a:p>
          <a:p>
            <a:pPr marL="0" indent="0" algn="just">
              <a:buNone/>
            </a:pPr>
            <a:r>
              <a:rPr lang="es-CO" sz="2800" dirty="0"/>
              <a:t>Destinado al pago de Honorarios a los Concejales asistentes a cada una de las Sesiones Ordinarias y Extraordinarias:</a:t>
            </a:r>
          </a:p>
          <a:p>
            <a:pPr marL="0" indent="0" algn="just">
              <a:buNone/>
            </a:pPr>
            <a:endParaRPr lang="es-CO" sz="2800" dirty="0"/>
          </a:p>
          <a:p>
            <a:pPr marL="0" indent="0" algn="just">
              <a:buNone/>
            </a:pPr>
            <a:r>
              <a:rPr lang="es-CO" sz="2800" b="1" dirty="0">
                <a:solidFill>
                  <a:schemeClr val="accent1"/>
                </a:solidFill>
              </a:rPr>
              <a:t>Ley 136 de 1994, Ley 1368 de 2009</a:t>
            </a:r>
          </a:p>
          <a:p>
            <a:pPr marL="0" indent="0" algn="just">
              <a:buNone/>
            </a:pPr>
            <a:r>
              <a:rPr lang="es-CO" sz="2800" dirty="0"/>
              <a:t>Sesiones Ordinarias al año: 150</a:t>
            </a:r>
          </a:p>
          <a:p>
            <a:pPr marL="0" indent="0" algn="just">
              <a:buNone/>
            </a:pPr>
            <a:r>
              <a:rPr lang="es-CO" sz="2800" dirty="0"/>
              <a:t>Sesiones Extraordinarias al año: hasta 40</a:t>
            </a:r>
          </a:p>
          <a:p>
            <a:pPr marL="0" indent="0" algn="just">
              <a:buNone/>
            </a:pPr>
            <a:r>
              <a:rPr lang="es-CO" sz="2800" dirty="0"/>
              <a:t>Valor honorarios de la vigencia $ 1.240.944.705 </a:t>
            </a:r>
          </a:p>
          <a:p>
            <a:pPr marL="0" indent="0">
              <a:buNone/>
            </a:pPr>
            <a:endParaRPr lang="es-CO" sz="2800" dirty="0"/>
          </a:p>
        </p:txBody>
      </p:sp>
    </p:spTree>
    <p:extLst>
      <p:ext uri="{BB962C8B-B14F-4D97-AF65-F5344CB8AC3E}">
        <p14:creationId xmlns:p14="http://schemas.microsoft.com/office/powerpoint/2010/main" val="19088147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28600"/>
            <a:ext cx="8596668" cy="721895"/>
          </a:xfrm>
        </p:spPr>
        <p:txBody>
          <a:bodyPr>
            <a:normAutofit/>
          </a:bodyPr>
          <a:lstStyle/>
          <a:p>
            <a:pPr algn="ctr"/>
            <a:r>
              <a:rPr lang="es-CO" sz="4000" b="1" u="sng" dirty="0">
                <a:solidFill>
                  <a:schemeClr val="accent2">
                    <a:lumMod val="75000"/>
                  </a:schemeClr>
                </a:solidFill>
                <a:latin typeface="Algerian" panose="04020705040A02060702" pitchFamily="82" charset="0"/>
                <a:cs typeface="Arial" panose="020B0604020202020204" pitchFamily="34" charset="0"/>
              </a:rPr>
              <a:t>Concejo Municipal de Yumbo</a:t>
            </a:r>
          </a:p>
        </p:txBody>
      </p:sp>
      <p:sp>
        <p:nvSpPr>
          <p:cNvPr id="3" name="Marcador de contenido 2"/>
          <p:cNvSpPr>
            <a:spLocks noGrp="1"/>
          </p:cNvSpPr>
          <p:nvPr>
            <p:ph idx="1"/>
          </p:nvPr>
        </p:nvSpPr>
        <p:spPr>
          <a:xfrm>
            <a:off x="677334" y="950495"/>
            <a:ext cx="8596668" cy="5763126"/>
          </a:xfrm>
        </p:spPr>
        <p:txBody>
          <a:bodyPr>
            <a:normAutofit/>
          </a:bodyPr>
          <a:lstStyle/>
          <a:p>
            <a:endParaRPr lang="es-CO" dirty="0"/>
          </a:p>
          <a:p>
            <a:endParaRPr lang="es-CO" dirty="0"/>
          </a:p>
          <a:p>
            <a:endParaRPr lang="es-CO" dirty="0"/>
          </a:p>
          <a:p>
            <a:endParaRPr lang="es-CO" dirty="0"/>
          </a:p>
          <a:p>
            <a:pPr marL="0" indent="0" algn="ctr">
              <a:buNone/>
            </a:pPr>
            <a:r>
              <a:rPr lang="es-CO" dirty="0" smtClean="0"/>
              <a:t> </a:t>
            </a:r>
          </a:p>
          <a:p>
            <a:pPr marL="0" indent="0" algn="ctr">
              <a:buNone/>
            </a:pPr>
            <a:endParaRPr lang="es-CO" sz="7200" b="1" dirty="0">
              <a:solidFill>
                <a:schemeClr val="accent2">
                  <a:lumMod val="75000"/>
                </a:schemeClr>
              </a:solidFill>
              <a:latin typeface="Algerian" panose="04020705040A02060702" pitchFamily="82" charset="0"/>
              <a:cs typeface="Arial" panose="020B0604020202020204" pitchFamily="34" charset="0"/>
            </a:endParaRPr>
          </a:p>
          <a:p>
            <a:pPr marL="0" indent="0" algn="ctr">
              <a:buNone/>
            </a:pPr>
            <a:r>
              <a:rPr lang="es-CO" sz="7200" b="1" dirty="0" smtClean="0">
                <a:solidFill>
                  <a:schemeClr val="accent2">
                    <a:lumMod val="75000"/>
                  </a:schemeClr>
                </a:solidFill>
                <a:latin typeface="Algerian" panose="04020705040A02060702" pitchFamily="82" charset="0"/>
                <a:cs typeface="Arial" panose="020B0604020202020204" pitchFamily="34" charset="0"/>
              </a:rPr>
              <a:t>GRACIAS</a:t>
            </a:r>
            <a:endParaRPr lang="es-CO" sz="7200" b="1" dirty="0">
              <a:solidFill>
                <a:schemeClr val="accent2">
                  <a:lumMod val="75000"/>
                </a:schemeClr>
              </a:solidFill>
              <a:latin typeface="Algerian" panose="04020705040A02060702" pitchFamily="82"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3659152" y="1972019"/>
            <a:ext cx="2633031" cy="2104222"/>
          </a:xfrm>
          <a:prstGeom prst="rect">
            <a:avLst/>
          </a:prstGeom>
        </p:spPr>
      </p:pic>
    </p:spTree>
    <p:extLst>
      <p:ext uri="{BB962C8B-B14F-4D97-AF65-F5344CB8AC3E}">
        <p14:creationId xmlns:p14="http://schemas.microsoft.com/office/powerpoint/2010/main" val="1691363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36634"/>
            <a:ext cx="9086776" cy="493987"/>
          </a:xfrm>
        </p:spPr>
        <p:txBody>
          <a:bodyPr>
            <a:normAutofit fontScale="90000"/>
          </a:bodyPr>
          <a:lstStyle/>
          <a:p>
            <a:pPr algn="ctr"/>
            <a:r>
              <a:rPr lang="es-CO" dirty="0">
                <a:solidFill>
                  <a:schemeClr val="accent2">
                    <a:lumMod val="75000"/>
                  </a:schemeClr>
                </a:solidFill>
                <a:latin typeface="Arial" panose="020B0604020202020204" pitchFamily="34" charset="0"/>
                <a:cs typeface="Arial" panose="020B0604020202020204" pitchFamily="34" charset="0"/>
              </a:rPr>
              <a:t>Proceso: Gestión de Acuerdos</a:t>
            </a:r>
          </a:p>
        </p:txBody>
      </p:sp>
      <p:sp>
        <p:nvSpPr>
          <p:cNvPr id="3" name="Marcador de contenido 2"/>
          <p:cNvSpPr>
            <a:spLocks noGrp="1"/>
          </p:cNvSpPr>
          <p:nvPr>
            <p:ph idx="1"/>
          </p:nvPr>
        </p:nvSpPr>
        <p:spPr>
          <a:xfrm>
            <a:off x="304801" y="704193"/>
            <a:ext cx="9732578" cy="5843752"/>
          </a:xfrm>
        </p:spPr>
        <p:txBody>
          <a:bodyPr/>
          <a:lstStyle/>
          <a:p>
            <a:pPr marL="0" indent="0" algn="just">
              <a:lnSpc>
                <a:spcPct val="115000"/>
              </a:lnSpc>
              <a:buNone/>
              <a:tabLst>
                <a:tab pos="1710690" algn="l"/>
              </a:tabLst>
            </a:pPr>
            <a:r>
              <a:rPr lang="es-CO" dirty="0">
                <a:latin typeface="Arial" panose="020B0604020202020204" pitchFamily="34" charset="0"/>
                <a:ea typeface="Times New Roman" panose="02020603050405020304" pitchFamily="18" charset="0"/>
                <a:cs typeface="Times New Roman" panose="02020603050405020304" pitchFamily="18" charset="0"/>
              </a:rPr>
              <a:t>Se detallan a continuación los proyectos de acuerdo trabajados durante  la vigencia </a:t>
            </a:r>
            <a:r>
              <a:rPr lang="es-CO" dirty="0" smtClean="0">
                <a:latin typeface="Arial" panose="020B0604020202020204" pitchFamily="34" charset="0"/>
                <a:ea typeface="Times New Roman" panose="02020603050405020304" pitchFamily="18" charset="0"/>
                <a:cs typeface="Times New Roman" panose="02020603050405020304" pitchFamily="18" charset="0"/>
              </a:rPr>
              <a:t>2020, </a:t>
            </a:r>
            <a:r>
              <a:rPr lang="es-CO" dirty="0">
                <a:latin typeface="Arial" panose="020B0604020202020204" pitchFamily="34" charset="0"/>
                <a:ea typeface="Times New Roman" panose="02020603050405020304" pitchFamily="18" charset="0"/>
                <a:cs typeface="Times New Roman" panose="02020603050405020304" pitchFamily="18" charset="0"/>
              </a:rPr>
              <a:t>así como de la participación ciudadana en las sesiones y cabildos abiertos, de la siguiente manera:</a:t>
            </a:r>
            <a:endParaRPr lang="es-CO"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buNone/>
              <a:tabLst>
                <a:tab pos="1710690" algn="l"/>
              </a:tabLst>
            </a:pPr>
            <a:r>
              <a:rPr lang="es-CO"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COMISIÓN PRIMERA </a:t>
            </a:r>
            <a:r>
              <a:rPr lang="es-ES_tradnl"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O DE PRESUPUESTO Y ASUNTOS FISCALES</a:t>
            </a:r>
            <a:r>
              <a:rPr lang="es-CO"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a:t>
            </a:r>
            <a:endParaRPr lang="es-CO" sz="2400" b="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s-CO" dirty="0"/>
          </a:p>
        </p:txBody>
      </p:sp>
      <p:graphicFrame>
        <p:nvGraphicFramePr>
          <p:cNvPr id="11" name="Tabla 10"/>
          <p:cNvGraphicFramePr>
            <a:graphicFrameLocks noGrp="1"/>
          </p:cNvGraphicFramePr>
          <p:nvPr>
            <p:extLst>
              <p:ext uri="{D42A27DB-BD31-4B8C-83A1-F6EECF244321}">
                <p14:modId xmlns:p14="http://schemas.microsoft.com/office/powerpoint/2010/main" val="4056937247"/>
              </p:ext>
            </p:extLst>
          </p:nvPr>
        </p:nvGraphicFramePr>
        <p:xfrm>
          <a:off x="1230489" y="2460978"/>
          <a:ext cx="8444090" cy="4004369"/>
        </p:xfrm>
        <a:graphic>
          <a:graphicData uri="http://schemas.openxmlformats.org/drawingml/2006/table">
            <a:tbl>
              <a:tblPr firstRow="1" firstCol="1" bandRow="1"/>
              <a:tblGrid>
                <a:gridCol w="414953">
                  <a:extLst>
                    <a:ext uri="{9D8B030D-6E8A-4147-A177-3AD203B41FA5}">
                      <a16:colId xmlns:a16="http://schemas.microsoft.com/office/drawing/2014/main" val="878395120"/>
                    </a:ext>
                  </a:extLst>
                </a:gridCol>
                <a:gridCol w="427266">
                  <a:extLst>
                    <a:ext uri="{9D8B030D-6E8A-4147-A177-3AD203B41FA5}">
                      <a16:colId xmlns:a16="http://schemas.microsoft.com/office/drawing/2014/main" val="1014220597"/>
                    </a:ext>
                  </a:extLst>
                </a:gridCol>
                <a:gridCol w="3683816">
                  <a:extLst>
                    <a:ext uri="{9D8B030D-6E8A-4147-A177-3AD203B41FA5}">
                      <a16:colId xmlns:a16="http://schemas.microsoft.com/office/drawing/2014/main" val="1201309631"/>
                    </a:ext>
                  </a:extLst>
                </a:gridCol>
                <a:gridCol w="1741476">
                  <a:extLst>
                    <a:ext uri="{9D8B030D-6E8A-4147-A177-3AD203B41FA5}">
                      <a16:colId xmlns:a16="http://schemas.microsoft.com/office/drawing/2014/main" val="3735239854"/>
                    </a:ext>
                  </a:extLst>
                </a:gridCol>
                <a:gridCol w="2176579">
                  <a:extLst>
                    <a:ext uri="{9D8B030D-6E8A-4147-A177-3AD203B41FA5}">
                      <a16:colId xmlns:a16="http://schemas.microsoft.com/office/drawing/2014/main" val="1387544562"/>
                    </a:ext>
                  </a:extLst>
                </a:gridCol>
              </a:tblGrid>
              <a:tr h="585065">
                <a:tc>
                  <a:txBody>
                    <a:bodyPr/>
                    <a:lstStyle/>
                    <a:p>
                      <a:pPr algn="just">
                        <a:lnSpc>
                          <a:spcPct val="115000"/>
                        </a:lnSpc>
                        <a:spcAft>
                          <a:spcPts val="0"/>
                        </a:spcAft>
                      </a:pPr>
                      <a:r>
                        <a:rPr lang="es-CO"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115000"/>
                        </a:lnSpc>
                        <a:spcAft>
                          <a:spcPts val="0"/>
                        </a:spcAft>
                      </a:pPr>
                      <a:r>
                        <a:rPr lang="es-CO" sz="1400" b="1" dirty="0">
                          <a:effectLst/>
                          <a:latin typeface="Arial" panose="020B0604020202020204" pitchFamily="34" charset="0"/>
                          <a:ea typeface="Times New Roman" panose="02020603050405020304" pitchFamily="18" charset="0"/>
                          <a:cs typeface="Times New Roman" panose="02020603050405020304" pitchFamily="18" charset="0"/>
                        </a:rPr>
                        <a:t>No.</a:t>
                      </a:r>
                      <a:endParaRPr lang="es-CO"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O" sz="1400" b="1" dirty="0">
                          <a:effectLst/>
                          <a:latin typeface="Arial" panose="020B0604020202020204" pitchFamily="34" charset="0"/>
                          <a:ea typeface="Times New Roman" panose="02020603050405020304" pitchFamily="18" charset="0"/>
                          <a:cs typeface="Times New Roman" panose="02020603050405020304" pitchFamily="18" charset="0"/>
                        </a:rPr>
                        <a:t>PROYECTO</a:t>
                      </a:r>
                      <a:endParaRPr lang="es-CO"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O" sz="1400" b="1" dirty="0">
                          <a:effectLst/>
                          <a:latin typeface="Arial" panose="020B0604020202020204" pitchFamily="34" charset="0"/>
                          <a:ea typeface="Times New Roman" panose="02020603050405020304" pitchFamily="18" charset="0"/>
                          <a:cs typeface="Times New Roman" panose="02020603050405020304" pitchFamily="18" charset="0"/>
                        </a:rPr>
                        <a:t>PONENTE</a:t>
                      </a:r>
                      <a:endParaRPr lang="es-CO"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O" sz="1400" b="1" dirty="0">
                          <a:effectLst/>
                          <a:latin typeface="Arial" panose="020B0604020202020204" pitchFamily="34" charset="0"/>
                          <a:ea typeface="Times New Roman" panose="02020603050405020304" pitchFamily="18" charset="0"/>
                          <a:cs typeface="Times New Roman" panose="02020603050405020304" pitchFamily="18" charset="0"/>
                        </a:rPr>
                        <a:t>OBJETO</a:t>
                      </a:r>
                      <a:endParaRPr lang="es-CO"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98293373"/>
                  </a:ext>
                </a:extLst>
              </a:tr>
              <a:tr h="1608340">
                <a:tc>
                  <a:txBody>
                    <a:bodyPr/>
                    <a:lstStyle/>
                    <a:p>
                      <a:pPr algn="just">
                        <a:lnSpc>
                          <a:spcPct val="115000"/>
                        </a:lnSpc>
                        <a:spcAft>
                          <a:spcPts val="0"/>
                        </a:spcAft>
                        <a:tabLst>
                          <a:tab pos="1710690" algn="l"/>
                        </a:tabLst>
                      </a:pPr>
                      <a:r>
                        <a:rPr lang="es-CO" sz="1200" dirty="0" smtClean="0">
                          <a:effectLst/>
                          <a:latin typeface="Arial" panose="020B0604020202020204" pitchFamily="34" charset="0"/>
                          <a:ea typeface="Times New Roman" panose="02020603050405020304" pitchFamily="18" charset="0"/>
                          <a:cs typeface="Arial" panose="020B0604020202020204" pitchFamily="34" charset="0"/>
                        </a:rPr>
                        <a:t>1</a:t>
                      </a:r>
                      <a:endParaRPr lang="es-CO"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1710690" algn="l"/>
                        </a:tabLst>
                      </a:pPr>
                      <a:r>
                        <a:rPr lang="es-CO" sz="1200" dirty="0" smtClean="0">
                          <a:effectLst/>
                          <a:latin typeface="Arial" panose="020B0604020202020204" pitchFamily="34" charset="0"/>
                          <a:ea typeface="Times New Roman" panose="02020603050405020304" pitchFamily="18" charset="0"/>
                          <a:cs typeface="Arial" panose="020B0604020202020204" pitchFamily="34" charset="0"/>
                        </a:rPr>
                        <a:t>01</a:t>
                      </a:r>
                      <a:endParaRPr lang="es-CO"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2700020" algn="ctr"/>
                          <a:tab pos="5400040" algn="r"/>
                        </a:tabLst>
                      </a:pPr>
                      <a:endParaRPr lang="es-CO" sz="1100" dirty="0" smtClean="0">
                        <a:effectLst/>
                        <a:latin typeface="Arial" panose="020B0604020202020204" pitchFamily="34" charset="0"/>
                        <a:ea typeface="Times New Roman" panose="02020603050405020304" pitchFamily="18" charset="0"/>
                      </a:endParaRPr>
                    </a:p>
                    <a:p>
                      <a:pPr algn="just">
                        <a:lnSpc>
                          <a:spcPct val="115000"/>
                        </a:lnSpc>
                        <a:spcAft>
                          <a:spcPts val="0"/>
                        </a:spcAft>
                        <a:tabLst>
                          <a:tab pos="2700020" algn="ctr"/>
                          <a:tab pos="5400040" algn="r"/>
                        </a:tabLst>
                      </a:pPr>
                      <a:r>
                        <a:rPr lang="es-CO" sz="1100" dirty="0" smtClean="0">
                          <a:effectLst/>
                          <a:latin typeface="Arial" panose="020B0604020202020204" pitchFamily="34" charset="0"/>
                          <a:ea typeface="Times New Roman" panose="02020603050405020304" pitchFamily="18" charset="0"/>
                        </a:rPr>
                        <a:t>“Por medio del cual se modifica el presupuesto general de gastos del municipio de Yumbo para la vigencia fiscal 2020 y se dictan otras disposiciones”. </a:t>
                      </a:r>
                      <a:endParaRPr lang="es-ES"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CO" sz="1200" dirty="0" smtClean="0">
                        <a:effectLst/>
                        <a:latin typeface="Arial" panose="020B0604020202020204" pitchFamily="34" charset="0"/>
                        <a:ea typeface="Times New Roman" panose="02020603050405020304" pitchFamily="18" charset="0"/>
                      </a:endParaRPr>
                    </a:p>
                    <a:p>
                      <a:pPr algn="ctr">
                        <a:lnSpc>
                          <a:spcPct val="115000"/>
                        </a:lnSpc>
                        <a:spcAft>
                          <a:spcPts val="0"/>
                        </a:spcAft>
                      </a:pPr>
                      <a:endParaRPr lang="es-CO" sz="1200" dirty="0" smtClean="0">
                        <a:effectLst/>
                        <a:latin typeface="Arial" panose="020B0604020202020204" pitchFamily="34" charset="0"/>
                        <a:ea typeface="Times New Roman" panose="02020603050405020304" pitchFamily="18" charset="0"/>
                      </a:endParaRPr>
                    </a:p>
                    <a:p>
                      <a:pPr algn="ctr">
                        <a:lnSpc>
                          <a:spcPct val="115000"/>
                        </a:lnSpc>
                        <a:spcAft>
                          <a:spcPts val="0"/>
                        </a:spcAft>
                      </a:pPr>
                      <a:r>
                        <a:rPr lang="es-CO" sz="1200" dirty="0" smtClean="0">
                          <a:effectLst/>
                          <a:latin typeface="Arial" panose="020B0604020202020204" pitchFamily="34" charset="0"/>
                          <a:ea typeface="Times New Roman" panose="02020603050405020304" pitchFamily="18" charset="0"/>
                        </a:rPr>
                        <a:t>Ángel</a:t>
                      </a:r>
                    </a:p>
                    <a:p>
                      <a:pPr algn="ctr">
                        <a:lnSpc>
                          <a:spcPct val="115000"/>
                        </a:lnSpc>
                        <a:spcAft>
                          <a:spcPts val="0"/>
                        </a:spcAft>
                      </a:pPr>
                      <a:r>
                        <a:rPr lang="es-CO" sz="1200" dirty="0" smtClean="0">
                          <a:effectLst/>
                          <a:latin typeface="Arial" panose="020B0604020202020204" pitchFamily="34" charset="0"/>
                          <a:ea typeface="Times New Roman" panose="02020603050405020304" pitchFamily="18" charset="0"/>
                        </a:rPr>
                        <a:t>Darío Jiménez Cobo </a:t>
                      </a:r>
                      <a:endParaRPr lang="es-CO"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CO" sz="1200" dirty="0" smtClean="0">
                        <a:effectLst/>
                        <a:latin typeface="Arial" panose="020B0604020202020204" pitchFamily="34" charset="0"/>
                        <a:ea typeface="Times New Roman" panose="02020603050405020304" pitchFamily="18" charset="0"/>
                      </a:endParaRPr>
                    </a:p>
                    <a:p>
                      <a:pPr algn="just">
                        <a:lnSpc>
                          <a:spcPct val="115000"/>
                        </a:lnSpc>
                        <a:spcAft>
                          <a:spcPts val="0"/>
                        </a:spcAft>
                      </a:pPr>
                      <a:endParaRPr lang="es-CO" sz="1200" dirty="0" smtClean="0">
                        <a:effectLst/>
                        <a:latin typeface="Arial" panose="020B0604020202020204" pitchFamily="34" charset="0"/>
                        <a:ea typeface="Times New Roman" panose="02020603050405020304" pitchFamily="18" charset="0"/>
                      </a:endParaRPr>
                    </a:p>
                    <a:p>
                      <a:pPr algn="just">
                        <a:lnSpc>
                          <a:spcPct val="115000"/>
                        </a:lnSpc>
                        <a:spcAft>
                          <a:spcPts val="0"/>
                        </a:spcAft>
                      </a:pPr>
                      <a:r>
                        <a:rPr lang="es-CO" sz="1200" dirty="0" smtClean="0">
                          <a:effectLst/>
                          <a:latin typeface="Arial" panose="020B0604020202020204" pitchFamily="34" charset="0"/>
                          <a:ea typeface="Times New Roman" panose="02020603050405020304" pitchFamily="18" charset="0"/>
                        </a:rPr>
                        <a:t>Modificación presupuestal por $2.364.985.521</a:t>
                      </a:r>
                      <a:endParaRPr lang="es-CO"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8574004"/>
                  </a:ext>
                </a:extLst>
              </a:tr>
              <a:tr h="1810964">
                <a:tc>
                  <a:txBody>
                    <a:bodyPr/>
                    <a:lstStyle/>
                    <a:p>
                      <a:pPr algn="just">
                        <a:lnSpc>
                          <a:spcPct val="115000"/>
                        </a:lnSpc>
                        <a:spcAft>
                          <a:spcPts val="0"/>
                        </a:spcAft>
                        <a:tabLst>
                          <a:tab pos="1710690" algn="l"/>
                        </a:tabLst>
                      </a:pPr>
                      <a:r>
                        <a:rPr lang="es-CO" sz="1200" dirty="0" smtClean="0">
                          <a:effectLst/>
                          <a:latin typeface="Arial" panose="020B0604020202020204" pitchFamily="34" charset="0"/>
                          <a:ea typeface="Times New Roman" panose="02020603050405020304" pitchFamily="18" charset="0"/>
                          <a:cs typeface="Arial" panose="020B0604020202020204" pitchFamily="34" charset="0"/>
                        </a:rPr>
                        <a:t>2</a:t>
                      </a:r>
                      <a:endParaRPr lang="es-CO"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1710690" algn="l"/>
                        </a:tabLst>
                      </a:pPr>
                      <a:r>
                        <a:rPr lang="es-CO" sz="1200" dirty="0" smtClean="0">
                          <a:effectLst/>
                          <a:latin typeface="Arial" panose="020B0604020202020204" pitchFamily="34" charset="0"/>
                          <a:ea typeface="Times New Roman" panose="02020603050405020304" pitchFamily="18" charset="0"/>
                          <a:cs typeface="Arial" panose="020B0604020202020204" pitchFamily="34" charset="0"/>
                        </a:rPr>
                        <a:t>03</a:t>
                      </a:r>
                      <a:endParaRPr lang="es-CO"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s-CO"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pPr>
                      <a:r>
                        <a:rPr lang="es-CO" sz="1100" dirty="0" smtClean="0">
                          <a:effectLst/>
                          <a:latin typeface="Arial" panose="020B0604020202020204" pitchFamily="34" charset="0"/>
                          <a:ea typeface="Times New Roman" panose="02020603050405020304" pitchFamily="18" charset="0"/>
                        </a:rPr>
                        <a:t>“Por medio del cual se adoptan unas medidas tributarias temporales previstas en la ley 2010 del 27 de diciembre de 2019, y se dictan otras disposiciones”</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pPr marL="0" marR="0" algn="just">
                        <a:lnSpc>
                          <a:spcPct val="115000"/>
                        </a:lnSpc>
                        <a:spcBef>
                          <a:spcPts val="0"/>
                        </a:spcBef>
                        <a:spcAft>
                          <a:spcPts val="0"/>
                        </a:spcAft>
                      </a:pPr>
                      <a:endParaRPr lang="es-ES"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pPr>
                      <a:endParaRPr lang="es-ES"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pPr>
                      <a:r>
                        <a:rPr lang="es-ES" sz="1100" dirty="0" smtClean="0">
                          <a:effectLst/>
                          <a:latin typeface="Arial" panose="020B0604020202020204" pitchFamily="34" charset="0"/>
                          <a:ea typeface="Times New Roman" panose="02020603050405020304" pitchFamily="18" charset="0"/>
                        </a:rPr>
                        <a:t>Alexander Bejarano Duque</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pPr marL="0" marR="0" algn="just">
                        <a:lnSpc>
                          <a:spcPct val="115000"/>
                        </a:lnSpc>
                        <a:spcBef>
                          <a:spcPts val="0"/>
                        </a:spcBef>
                        <a:spcAft>
                          <a:spcPts val="0"/>
                        </a:spcAft>
                      </a:pPr>
                      <a:endParaRPr lang="es-CO"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es-CO" sz="1200" dirty="0" smtClean="0">
                          <a:effectLst/>
                          <a:latin typeface="Arial" panose="020B0604020202020204" pitchFamily="34" charset="0"/>
                          <a:ea typeface="Times New Roman" panose="02020603050405020304" pitchFamily="18" charset="0"/>
                        </a:rPr>
                        <a:t>…tiene como objetivo principal y propósito fundamental adoptar las medidas tributarias temporales de la ley 2010 de diciembre 27 de 2019 </a:t>
                      </a:r>
                      <a:endParaRPr lang="es-CO"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208503428"/>
                  </a:ext>
                </a:extLst>
              </a:tr>
            </a:tbl>
          </a:graphicData>
        </a:graphic>
      </p:graphicFrame>
      <p:sp>
        <p:nvSpPr>
          <p:cNvPr id="12" name="Rectangle 4"/>
          <p:cNvSpPr>
            <a:spLocks noChangeArrowheads="1"/>
          </p:cNvSpPr>
          <p:nvPr/>
        </p:nvSpPr>
        <p:spPr bwMode="auto">
          <a:xfrm>
            <a:off x="1811338" y="2874963"/>
            <a:ext cx="1548747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CO" dirty="0"/>
          </a:p>
        </p:txBody>
      </p:sp>
      <p:pic>
        <p:nvPicPr>
          <p:cNvPr id="6" name="Imagen 5"/>
          <p:cNvPicPr/>
          <p:nvPr/>
        </p:nvPicPr>
        <p:blipFill>
          <a:blip r:embed="rId2"/>
          <a:srcRect/>
          <a:stretch>
            <a:fillRect/>
          </a:stretch>
        </p:blipFill>
        <p:spPr bwMode="auto">
          <a:xfrm>
            <a:off x="10284313" y="383627"/>
            <a:ext cx="1198178" cy="1281113"/>
          </a:xfrm>
          <a:prstGeom prst="rect">
            <a:avLst/>
          </a:prstGeom>
          <a:noFill/>
          <a:ln w="9525">
            <a:noFill/>
            <a:miter lim="800000"/>
            <a:headEnd/>
            <a:tailEnd/>
          </a:ln>
        </p:spPr>
      </p:pic>
    </p:spTree>
    <p:extLst>
      <p:ext uri="{BB962C8B-B14F-4D97-AF65-F5344CB8AC3E}">
        <p14:creationId xmlns:p14="http://schemas.microsoft.com/office/powerpoint/2010/main" val="3186803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36634"/>
            <a:ext cx="9328514" cy="504497"/>
          </a:xfrm>
        </p:spPr>
        <p:txBody>
          <a:bodyPr>
            <a:normAutofit fontScale="90000"/>
          </a:bodyPr>
          <a:lstStyle/>
          <a:p>
            <a:pPr algn="ctr"/>
            <a:r>
              <a:rPr lang="es-CO" dirty="0">
                <a:solidFill>
                  <a:schemeClr val="accent2">
                    <a:lumMod val="75000"/>
                  </a:schemeClr>
                </a:solidFill>
                <a:latin typeface="Arial" panose="020B0604020202020204" pitchFamily="34" charset="0"/>
                <a:cs typeface="Arial" panose="020B0604020202020204" pitchFamily="34" charset="0"/>
              </a:rPr>
              <a:t>Proceso: Gestión de Acuerdos</a:t>
            </a:r>
            <a:endParaRPr lang="es-CO" dirty="0"/>
          </a:p>
        </p:txBody>
      </p:sp>
      <p:sp>
        <p:nvSpPr>
          <p:cNvPr id="3" name="Marcador de contenido 2"/>
          <p:cNvSpPr>
            <a:spLocks noGrp="1"/>
          </p:cNvSpPr>
          <p:nvPr>
            <p:ph idx="1"/>
          </p:nvPr>
        </p:nvSpPr>
        <p:spPr>
          <a:xfrm>
            <a:off x="677334" y="777766"/>
            <a:ext cx="9328514" cy="5696605"/>
          </a:xfrm>
        </p:spPr>
        <p:txBody>
          <a:bodyPr/>
          <a:lstStyle/>
          <a:p>
            <a:pPr marL="0" indent="0">
              <a:buNone/>
            </a:pPr>
            <a:r>
              <a:rPr lang="es-CO"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COMISIÓN PRIMERA </a:t>
            </a:r>
            <a:r>
              <a:rPr lang="es-ES_tradnl"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O DE PRESUPUESTO Y ASUNTOS FISCALES</a:t>
            </a:r>
            <a:r>
              <a:rPr lang="es-CO"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a:t>
            </a:r>
            <a:endParaRPr lang="es-CO" sz="2400" b="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3892132391"/>
              </p:ext>
            </p:extLst>
          </p:nvPr>
        </p:nvGraphicFramePr>
        <p:xfrm>
          <a:off x="677334" y="1229705"/>
          <a:ext cx="8631919" cy="4794415"/>
        </p:xfrm>
        <a:graphic>
          <a:graphicData uri="http://schemas.openxmlformats.org/drawingml/2006/table">
            <a:tbl>
              <a:tblPr firstRow="1" bandRow="1">
                <a:tableStyleId>{5C22544A-7EE6-4342-B048-85BDC9FD1C3A}</a:tableStyleId>
              </a:tblPr>
              <a:tblGrid>
                <a:gridCol w="510026">
                  <a:extLst>
                    <a:ext uri="{9D8B030D-6E8A-4147-A177-3AD203B41FA5}">
                      <a16:colId xmlns:a16="http://schemas.microsoft.com/office/drawing/2014/main" val="2621904759"/>
                    </a:ext>
                  </a:extLst>
                </a:gridCol>
                <a:gridCol w="746930">
                  <a:extLst>
                    <a:ext uri="{9D8B030D-6E8A-4147-A177-3AD203B41FA5}">
                      <a16:colId xmlns:a16="http://schemas.microsoft.com/office/drawing/2014/main" val="2192005390"/>
                    </a:ext>
                  </a:extLst>
                </a:gridCol>
                <a:gridCol w="3356351">
                  <a:extLst>
                    <a:ext uri="{9D8B030D-6E8A-4147-A177-3AD203B41FA5}">
                      <a16:colId xmlns:a16="http://schemas.microsoft.com/office/drawing/2014/main" val="1576304305"/>
                    </a:ext>
                  </a:extLst>
                </a:gridCol>
                <a:gridCol w="1614124">
                  <a:extLst>
                    <a:ext uri="{9D8B030D-6E8A-4147-A177-3AD203B41FA5}">
                      <a16:colId xmlns:a16="http://schemas.microsoft.com/office/drawing/2014/main" val="2325932347"/>
                    </a:ext>
                  </a:extLst>
                </a:gridCol>
                <a:gridCol w="2404488">
                  <a:extLst>
                    <a:ext uri="{9D8B030D-6E8A-4147-A177-3AD203B41FA5}">
                      <a16:colId xmlns:a16="http://schemas.microsoft.com/office/drawing/2014/main" val="1592893607"/>
                    </a:ext>
                  </a:extLst>
                </a:gridCol>
              </a:tblGrid>
              <a:tr h="393519">
                <a:tc>
                  <a:txBody>
                    <a:bodyPr/>
                    <a:lstStyle/>
                    <a:p>
                      <a:endParaRPr lang="es-CO"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PROYECTO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PONENTE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OBJETO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04595192"/>
                  </a:ext>
                </a:extLst>
              </a:tr>
              <a:tr h="1506233">
                <a:tc>
                  <a:txBody>
                    <a:bodyPr/>
                    <a:lstStyle/>
                    <a:p>
                      <a:r>
                        <a:rPr lang="es-CO" sz="1400" dirty="0" smtClean="0">
                          <a:solidFill>
                            <a:schemeClr val="tx1"/>
                          </a:solidFill>
                          <a:latin typeface="Arial" panose="020B0604020202020204" pitchFamily="34" charset="0"/>
                          <a:cs typeface="Arial" panose="020B0604020202020204" pitchFamily="34" charset="0"/>
                        </a:rPr>
                        <a:t>3</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05</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CO" sz="1100" dirty="0" smtClean="0">
                          <a:effectLst/>
                          <a:latin typeface="Arial" panose="020B0604020202020204" pitchFamily="34" charset="0"/>
                          <a:ea typeface="Times New Roman" panose="02020603050405020304" pitchFamily="18" charset="0"/>
                        </a:rPr>
                        <a:t>“Por el cual de adoptan medidas tributarias transitorias en el Municipio de Yumbo dentro del estado de emergencia económica, social y ecológica, relacionadas con el impuesto de Alumbrado Público, </a:t>
                      </a:r>
                      <a:r>
                        <a:rPr lang="es-CO" sz="1100" dirty="0" smtClean="0">
                          <a:effectLst/>
                          <a:latin typeface="Arial" panose="020B0604020202020204" pitchFamily="34" charset="0"/>
                          <a:ea typeface="Calibri" panose="020F0502020204030204" pitchFamily="34" charset="0"/>
                        </a:rPr>
                        <a:t>y se dictan otras disposiciones”.</a:t>
                      </a:r>
                      <a:endParaRPr lang="es-CO" sz="1100" dirty="0">
                        <a:solidFill>
                          <a:srgbClr val="FF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ES" sz="1100" dirty="0" smtClean="0">
                        <a:effectLst/>
                        <a:latin typeface="Arial" panose="020B0604020202020204" pitchFamily="34" charset="0"/>
                        <a:ea typeface="Times New Roman" panose="02020603050405020304" pitchFamily="18" charset="0"/>
                      </a:endParaRPr>
                    </a:p>
                    <a:p>
                      <a:endParaRPr lang="es-ES" sz="1100" dirty="0" smtClean="0">
                        <a:effectLst/>
                        <a:latin typeface="Arial" panose="020B0604020202020204" pitchFamily="34" charset="0"/>
                        <a:ea typeface="Times New Roman" panose="02020603050405020304" pitchFamily="18" charset="0"/>
                      </a:endParaRPr>
                    </a:p>
                    <a:p>
                      <a:r>
                        <a:rPr lang="es-ES" sz="1100" dirty="0" smtClean="0">
                          <a:effectLst/>
                          <a:latin typeface="Arial" panose="020B0604020202020204" pitchFamily="34" charset="0"/>
                          <a:ea typeface="Times New Roman" panose="02020603050405020304" pitchFamily="18" charset="0"/>
                        </a:rPr>
                        <a:t>Diego Parra Zuluaga</a:t>
                      </a:r>
                      <a:endParaRPr lang="es-CO" sz="1100" dirty="0">
                        <a:solidFill>
                          <a:srgbClr val="FF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CO" sz="1100" dirty="0" smtClean="0">
                          <a:solidFill>
                            <a:schemeClr val="tx1"/>
                          </a:solidFill>
                          <a:latin typeface="Arial" panose="020B0604020202020204" pitchFamily="34" charset="0"/>
                          <a:cs typeface="Arial" panose="020B0604020202020204" pitchFamily="34" charset="0"/>
                        </a:rPr>
                        <a:t>…</a:t>
                      </a:r>
                      <a:r>
                        <a:rPr lang="es-CO" sz="1100" b="0" dirty="0" smtClean="0">
                          <a:effectLst/>
                          <a:latin typeface="Arial" panose="020B0604020202020204" pitchFamily="34" charset="0"/>
                          <a:ea typeface="Times New Roman" panose="02020603050405020304" pitchFamily="18" charset="0"/>
                        </a:rPr>
                        <a:t>tiene como objetivo principal, mitigar la carga tributaria a los contribuyentes del Impuesto de Alumbrado Público conforme la Emergencia económica y Social generada por la pandemia del COVID-19</a:t>
                      </a:r>
                      <a:r>
                        <a:rPr lang="es-CO" sz="1100" dirty="0" smtClean="0">
                          <a:effectLst/>
                          <a:latin typeface="Arial" panose="020B0604020202020204" pitchFamily="34" charset="0"/>
                          <a:ea typeface="Times New Roman" panose="02020603050405020304" pitchFamily="18" charset="0"/>
                        </a:rPr>
                        <a:t>..</a:t>
                      </a:r>
                      <a:endParaRPr lang="es-CO" sz="1100" dirty="0">
                        <a:solidFill>
                          <a:srgbClr val="FF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668502"/>
                  </a:ext>
                </a:extLst>
              </a:tr>
              <a:tr h="1222206">
                <a:tc>
                  <a:txBody>
                    <a:bodyPr/>
                    <a:lstStyle/>
                    <a:p>
                      <a:r>
                        <a:rPr lang="es-CO" sz="1400" dirty="0" smtClean="0">
                          <a:solidFill>
                            <a:schemeClr val="tx1"/>
                          </a:solidFill>
                          <a:latin typeface="Arial" panose="020B0604020202020204" pitchFamily="34" charset="0"/>
                          <a:cs typeface="Arial" panose="020B0604020202020204" pitchFamily="34" charset="0"/>
                        </a:rPr>
                        <a:t>4</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r>
                        <a:rPr lang="es-ES" sz="1100" dirty="0" smtClean="0">
                          <a:effectLst/>
                          <a:latin typeface="Arial" panose="020B0604020202020204" pitchFamily="34" charset="0"/>
                          <a:ea typeface="Times New Roman" panose="02020603050405020304" pitchFamily="18" charset="0"/>
                        </a:rPr>
                        <a:t>“Por medio del cual se modifica el Acuerdo 012 de noviembre 26 de 2019 y se dictan otras disposiciones temporales en materia tributaria por la pandemia del Covid- 19”.</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endParaRPr lang="es-CO"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es-ES" sz="1100" dirty="0" smtClean="0">
                          <a:effectLst/>
                          <a:latin typeface="Arial" panose="020B0604020202020204" pitchFamily="34" charset="0"/>
                          <a:ea typeface="Times New Roman" panose="02020603050405020304" pitchFamily="18" charset="0"/>
                        </a:rPr>
                        <a:t>Alexander Bejarano Duque</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100" dirty="0" smtClean="0">
                        <a:effectLst/>
                        <a:latin typeface="Arial" panose="020B0604020202020204" pitchFamily="34" charset="0"/>
                        <a:ea typeface="Times New Roman" panose="02020603050405020304" pitchFamily="18" charset="0"/>
                      </a:endParaRPr>
                    </a:p>
                    <a:p>
                      <a:endParaRPr lang="es-CO" sz="1100" dirty="0" smtClean="0">
                        <a:effectLst/>
                        <a:latin typeface="Arial" panose="020B0604020202020204" pitchFamily="34" charset="0"/>
                        <a:ea typeface="Times New Roman" panose="02020603050405020304" pitchFamily="18" charset="0"/>
                      </a:endParaRPr>
                    </a:p>
                    <a:p>
                      <a:endParaRPr lang="es-CO" sz="1100" dirty="0" smtClean="0">
                        <a:effectLst/>
                        <a:latin typeface="Arial" panose="020B0604020202020204" pitchFamily="34" charset="0"/>
                        <a:ea typeface="Times New Roman" panose="02020603050405020304" pitchFamily="18" charset="0"/>
                      </a:endParaRPr>
                    </a:p>
                    <a:p>
                      <a:r>
                        <a:rPr lang="es-CO" sz="1100" b="1" dirty="0" smtClean="0">
                          <a:solidFill>
                            <a:schemeClr val="accent5">
                              <a:lumMod val="75000"/>
                            </a:schemeClr>
                          </a:solidFill>
                          <a:effectLst/>
                          <a:latin typeface="Arial" panose="020B0604020202020204" pitchFamily="34" charset="0"/>
                          <a:ea typeface="Times New Roman" panose="02020603050405020304" pitchFamily="18" charset="0"/>
                        </a:rPr>
                        <a:t>DEVUELTO</a:t>
                      </a:r>
                      <a:endParaRPr lang="es-CO" sz="1100" b="1" dirty="0">
                        <a:solidFill>
                          <a:schemeClr val="accent5">
                            <a:lumMod val="75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1249500"/>
                  </a:ext>
                </a:extLst>
              </a:tr>
              <a:tr h="1672457">
                <a:tc>
                  <a:txBody>
                    <a:bodyPr/>
                    <a:lstStyle/>
                    <a:p>
                      <a:r>
                        <a:rPr lang="es-CO" sz="1400" dirty="0" smtClean="0">
                          <a:solidFill>
                            <a:schemeClr val="tx1"/>
                          </a:solidFill>
                          <a:latin typeface="Arial" panose="020B0604020202020204" pitchFamily="34" charset="0"/>
                          <a:cs typeface="Arial" panose="020B0604020202020204" pitchFamily="34" charset="0"/>
                        </a:rPr>
                        <a:t>5</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06</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0"/>
                        </a:spcBef>
                        <a:spcAft>
                          <a:spcPts val="0"/>
                        </a:spcAft>
                      </a:pPr>
                      <a:r>
                        <a:rPr lang="es-ES" sz="1100" dirty="0" smtClean="0">
                          <a:effectLst/>
                          <a:latin typeface="Arial" panose="020B0604020202020204" pitchFamily="34" charset="0"/>
                          <a:ea typeface="Times New Roman" panose="02020603050405020304" pitchFamily="18" charset="0"/>
                        </a:rPr>
                        <a:t>“Por medio del cual se conceden descuentos tributarios por pronto pago en el impuesto predial unificado del municipio de Yumbo para la vigencia fiscal 2020 y se dictan otras disposiciones temporales en materia tributaria por la pandemia del Covid- 19”.</a:t>
                      </a:r>
                      <a:endParaRPr lang="es-CO" sz="1100" dirty="0">
                        <a:effectLst/>
                        <a:latin typeface="Calibri" panose="020F050202020403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endParaRPr lang="es-CO"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es-ES" sz="1100" dirty="0" smtClean="0">
                          <a:effectLst/>
                          <a:latin typeface="Arial" panose="020B0604020202020204" pitchFamily="34" charset="0"/>
                          <a:ea typeface="Times New Roman" panose="02020603050405020304" pitchFamily="18" charset="0"/>
                        </a:rPr>
                        <a:t>Alexander Bejarano Duque</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CO" sz="11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Ampliación plazos descuentos tributarios/ Teniendo en cuenta la emergencia sanitaria por la que atraviesa el País por causa del COVID-19 </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8187223"/>
                  </a:ext>
                </a:extLst>
              </a:tr>
            </a:tbl>
          </a:graphicData>
        </a:graphic>
      </p:graphicFrame>
      <p:pic>
        <p:nvPicPr>
          <p:cNvPr id="6" name="Imagen 5"/>
          <p:cNvPicPr/>
          <p:nvPr/>
        </p:nvPicPr>
        <p:blipFill>
          <a:blip r:embed="rId2"/>
          <a:srcRect/>
          <a:stretch>
            <a:fillRect/>
          </a:stretch>
        </p:blipFill>
        <p:spPr bwMode="auto">
          <a:xfrm>
            <a:off x="10174014" y="388882"/>
            <a:ext cx="1198178" cy="1281113"/>
          </a:xfrm>
          <a:prstGeom prst="rect">
            <a:avLst/>
          </a:prstGeom>
          <a:noFill/>
          <a:ln w="9525">
            <a:noFill/>
            <a:miter lim="800000"/>
            <a:headEnd/>
            <a:tailEnd/>
          </a:ln>
        </p:spPr>
      </p:pic>
    </p:spTree>
    <p:extLst>
      <p:ext uri="{BB962C8B-B14F-4D97-AF65-F5344CB8AC3E}">
        <p14:creationId xmlns:p14="http://schemas.microsoft.com/office/powerpoint/2010/main" val="1434240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36634"/>
            <a:ext cx="9328514" cy="504497"/>
          </a:xfrm>
        </p:spPr>
        <p:txBody>
          <a:bodyPr>
            <a:normAutofit fontScale="90000"/>
          </a:bodyPr>
          <a:lstStyle/>
          <a:p>
            <a:pPr algn="ctr"/>
            <a:r>
              <a:rPr lang="es-CO" dirty="0">
                <a:solidFill>
                  <a:schemeClr val="accent2">
                    <a:lumMod val="75000"/>
                  </a:schemeClr>
                </a:solidFill>
                <a:latin typeface="Arial" panose="020B0604020202020204" pitchFamily="34" charset="0"/>
                <a:cs typeface="Arial" panose="020B0604020202020204" pitchFamily="34" charset="0"/>
              </a:rPr>
              <a:t>Proceso: Gestión de Acuerdos</a:t>
            </a:r>
            <a:endParaRPr lang="es-CO" dirty="0"/>
          </a:p>
        </p:txBody>
      </p:sp>
      <p:sp>
        <p:nvSpPr>
          <p:cNvPr id="3" name="Marcador de contenido 2"/>
          <p:cNvSpPr>
            <a:spLocks noGrp="1"/>
          </p:cNvSpPr>
          <p:nvPr>
            <p:ph idx="1"/>
          </p:nvPr>
        </p:nvSpPr>
        <p:spPr>
          <a:xfrm>
            <a:off x="677334" y="777766"/>
            <a:ext cx="9328514" cy="5696605"/>
          </a:xfrm>
        </p:spPr>
        <p:txBody>
          <a:bodyPr/>
          <a:lstStyle/>
          <a:p>
            <a:pPr marL="0" indent="0">
              <a:buNone/>
            </a:pPr>
            <a:r>
              <a:rPr lang="es-CO"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COMISIÓN PRIMERA </a:t>
            </a:r>
            <a:r>
              <a:rPr lang="es-ES_tradnl"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O DE PRESUPUESTO Y ASUNTOS FISCALES</a:t>
            </a:r>
            <a:r>
              <a:rPr lang="es-CO"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a:t>
            </a:r>
            <a:endParaRPr lang="es-CO" sz="2400" b="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103701460"/>
              </p:ext>
            </p:extLst>
          </p:nvPr>
        </p:nvGraphicFramePr>
        <p:xfrm>
          <a:off x="677334" y="1229707"/>
          <a:ext cx="8896325" cy="4476850"/>
        </p:xfrm>
        <a:graphic>
          <a:graphicData uri="http://schemas.openxmlformats.org/drawingml/2006/table">
            <a:tbl>
              <a:tblPr firstRow="1" bandRow="1">
                <a:tableStyleId>{5C22544A-7EE6-4342-B048-85BDC9FD1C3A}</a:tableStyleId>
              </a:tblPr>
              <a:tblGrid>
                <a:gridCol w="525649">
                  <a:extLst>
                    <a:ext uri="{9D8B030D-6E8A-4147-A177-3AD203B41FA5}">
                      <a16:colId xmlns:a16="http://schemas.microsoft.com/office/drawing/2014/main" val="2621904759"/>
                    </a:ext>
                  </a:extLst>
                </a:gridCol>
                <a:gridCol w="769809">
                  <a:extLst>
                    <a:ext uri="{9D8B030D-6E8A-4147-A177-3AD203B41FA5}">
                      <a16:colId xmlns:a16="http://schemas.microsoft.com/office/drawing/2014/main" val="2192005390"/>
                    </a:ext>
                  </a:extLst>
                </a:gridCol>
                <a:gridCol w="3459160">
                  <a:extLst>
                    <a:ext uri="{9D8B030D-6E8A-4147-A177-3AD203B41FA5}">
                      <a16:colId xmlns:a16="http://schemas.microsoft.com/office/drawing/2014/main" val="1576304305"/>
                    </a:ext>
                  </a:extLst>
                </a:gridCol>
                <a:gridCol w="1663567">
                  <a:extLst>
                    <a:ext uri="{9D8B030D-6E8A-4147-A177-3AD203B41FA5}">
                      <a16:colId xmlns:a16="http://schemas.microsoft.com/office/drawing/2014/main" val="2325932347"/>
                    </a:ext>
                  </a:extLst>
                </a:gridCol>
                <a:gridCol w="2478140">
                  <a:extLst>
                    <a:ext uri="{9D8B030D-6E8A-4147-A177-3AD203B41FA5}">
                      <a16:colId xmlns:a16="http://schemas.microsoft.com/office/drawing/2014/main" val="1592893607"/>
                    </a:ext>
                  </a:extLst>
                </a:gridCol>
              </a:tblGrid>
              <a:tr h="336042">
                <a:tc>
                  <a:txBody>
                    <a:bodyPr/>
                    <a:lstStyle/>
                    <a:p>
                      <a:endParaRPr lang="es-CO"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PROYECTO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PONENTE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OBJETO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04595192"/>
                  </a:ext>
                </a:extLst>
              </a:tr>
              <a:tr h="1283235">
                <a:tc>
                  <a:txBody>
                    <a:bodyPr/>
                    <a:lstStyle/>
                    <a:p>
                      <a:r>
                        <a:rPr lang="es-CO" sz="1400" dirty="0" smtClean="0">
                          <a:solidFill>
                            <a:schemeClr val="tx1"/>
                          </a:solidFill>
                          <a:latin typeface="Arial" panose="020B0604020202020204" pitchFamily="34" charset="0"/>
                          <a:cs typeface="Arial" panose="020B0604020202020204" pitchFamily="34" charset="0"/>
                        </a:rPr>
                        <a:t>6</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08</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r>
                        <a:rPr lang="es-ES" sz="1100" dirty="0" smtClean="0">
                          <a:effectLst/>
                          <a:latin typeface="Arial" panose="020B0604020202020204" pitchFamily="34" charset="0"/>
                          <a:ea typeface="Times New Roman" panose="02020603050405020304" pitchFamily="18" charset="0"/>
                        </a:rPr>
                        <a:t>“</a:t>
                      </a:r>
                      <a:r>
                        <a:rPr lang="es-CO" sz="1100" dirty="0" smtClean="0">
                          <a:effectLst/>
                          <a:latin typeface="Arial" panose="020B0604020202020204" pitchFamily="34" charset="0"/>
                          <a:ea typeface="Times New Roman" panose="02020603050405020304" pitchFamily="18" charset="0"/>
                        </a:rPr>
                        <a:t>Por el cual se establecen transitoriamente modificaciones a los factores para fijar los recursos necesarios para la asignación de subsidios de los servicios públicos domiciliarios de acueducto y alcantarillado fijados en el Acuerdo Municipal No. 036 de 2015”</a:t>
                      </a:r>
                      <a:r>
                        <a:rPr lang="es-ES" sz="1100" dirty="0" smtClean="0">
                          <a:effectLst/>
                          <a:latin typeface="Arial" panose="020B0604020202020204" pitchFamily="34" charset="0"/>
                          <a:ea typeface="Times New Roman" panose="02020603050405020304" pitchFamily="18" charset="0"/>
                        </a:rPr>
                        <a:t>. </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endParaRPr lang="es-ES"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pPr>
                      <a:endParaRPr lang="es-ES"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pPr>
                      <a:endParaRPr lang="es-ES"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pPr>
                      <a:r>
                        <a:rPr lang="es-ES" sz="1100" dirty="0" smtClean="0">
                          <a:effectLst/>
                          <a:latin typeface="Arial" panose="020B0604020202020204" pitchFamily="34" charset="0"/>
                          <a:ea typeface="Times New Roman" panose="02020603050405020304" pitchFamily="18" charset="0"/>
                        </a:rPr>
                        <a:t>Horacio Castillo</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ES_tradnl" sz="1100" dirty="0" smtClean="0">
                          <a:effectLst/>
                          <a:latin typeface="Arial" panose="020B0604020202020204" pitchFamily="34" charset="0"/>
                          <a:ea typeface="Times New Roman" panose="02020603050405020304" pitchFamily="18" charset="0"/>
                          <a:cs typeface="Times New Roman" panose="02020603050405020304" pitchFamily="18" charset="0"/>
                        </a:rPr>
                        <a:t>…Para cumplir con lo anterior se dispone que los Concejos Municipales, a iniciativa del respectivo Alcalde Municipal, procederán a expedir los Acuerdos Transitorios para implementar los beneficios.</a:t>
                      </a:r>
                      <a:endParaRPr lang="es-CO"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668502"/>
                  </a:ext>
                </a:extLst>
              </a:tr>
              <a:tr h="1079315">
                <a:tc>
                  <a:txBody>
                    <a:bodyPr/>
                    <a:lstStyle/>
                    <a:p>
                      <a:r>
                        <a:rPr lang="es-CO" sz="1400" dirty="0" smtClean="0">
                          <a:solidFill>
                            <a:schemeClr val="tx1"/>
                          </a:solidFill>
                          <a:latin typeface="Arial" panose="020B0604020202020204" pitchFamily="34" charset="0"/>
                          <a:cs typeface="Arial" panose="020B0604020202020204" pitchFamily="34" charset="0"/>
                        </a:rPr>
                        <a:t>07</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09</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endParaRPr lang="es-CO" sz="11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1000"/>
                        </a:spcAft>
                      </a:pPr>
                      <a:r>
                        <a:rPr lang="es-CO" sz="1100" dirty="0" smtClean="0">
                          <a:effectLst/>
                          <a:latin typeface="Arial" panose="020B0604020202020204" pitchFamily="34" charset="0"/>
                          <a:ea typeface="Times New Roman" panose="02020603050405020304" pitchFamily="18" charset="0"/>
                          <a:cs typeface="Times New Roman" panose="02020603050405020304" pitchFamily="18" charset="0"/>
                        </a:rPr>
                        <a:t>"Por medio del cual se modifica el presupuesto general de gastos del municipio de Yumbo para la vigencia fiscal 2020, y se dictan otras disposiciones".</a:t>
                      </a:r>
                      <a:endParaRPr lang="es-CO"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Gustavo Cano</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100" dirty="0" smtClean="0">
                        <a:solidFill>
                          <a:schemeClr val="tx1"/>
                        </a:solidFill>
                        <a:latin typeface="Arial" panose="020B0604020202020204" pitchFamily="34" charset="0"/>
                        <a:cs typeface="Arial" panose="020B0604020202020204" pitchFamily="34" charset="0"/>
                      </a:endParaRPr>
                    </a:p>
                    <a:p>
                      <a:r>
                        <a:rPr lang="es-CO" sz="1100" dirty="0" smtClean="0">
                          <a:effectLst/>
                          <a:latin typeface="Arial" panose="020B0604020202020204" pitchFamily="34" charset="0"/>
                          <a:ea typeface="Times New Roman" panose="02020603050405020304" pitchFamily="18" charset="0"/>
                        </a:rPr>
                        <a:t>Modificación presupuestal por $1.206.359.514.</a:t>
                      </a:r>
                    </a:p>
                    <a:p>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1249500"/>
                  </a:ext>
                </a:extLst>
              </a:tr>
              <a:tr h="1480983">
                <a:tc>
                  <a:txBody>
                    <a:bodyPr/>
                    <a:lstStyle/>
                    <a:p>
                      <a:r>
                        <a:rPr lang="es-CO" sz="1400" dirty="0" smtClean="0">
                          <a:solidFill>
                            <a:schemeClr val="tx1"/>
                          </a:solidFill>
                          <a:latin typeface="Arial" panose="020B0604020202020204" pitchFamily="34" charset="0"/>
                          <a:cs typeface="Arial" panose="020B0604020202020204" pitchFamily="34" charset="0"/>
                        </a:rPr>
                        <a:t>8</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14</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r>
                        <a:rPr lang="es-CO" sz="1100" dirty="0" smtClean="0">
                          <a:effectLst/>
                          <a:latin typeface="Arial" panose="020B0604020202020204" pitchFamily="34" charset="0"/>
                          <a:ea typeface="Times New Roman" panose="02020603050405020304" pitchFamily="18" charset="0"/>
                        </a:rPr>
                        <a:t>"Por medio del cual se modifica el Artículo Primero del Acuerdo Municipal 006 de mayo 14 de 2020, que concede descuentos tributarios por pronto pago en el impuesto predial unificado del municipio de Yumbo para la vigencia fiscal 2020 y se dictan otras disposiciones".</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tabLst>
                          <a:tab pos="1710690" algn="l"/>
                        </a:tabLst>
                      </a:pPr>
                      <a:endParaRPr lang="es-CO"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Alexander Bejarano Duque</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100" dirty="0" smtClean="0">
                          <a:effectLst/>
                          <a:latin typeface="Arial" panose="020B0604020202020204" pitchFamily="34" charset="0"/>
                          <a:ea typeface="Times New Roman" panose="02020603050405020304" pitchFamily="18" charset="0"/>
                        </a:rPr>
                        <a:t>Ampliación plazo  modificando el acuerdo 006 de 2020, hasta Septiembre 30 de 2020.		</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8187223"/>
                  </a:ext>
                </a:extLst>
              </a:tr>
            </a:tbl>
          </a:graphicData>
        </a:graphic>
      </p:graphicFrame>
      <p:pic>
        <p:nvPicPr>
          <p:cNvPr id="6" name="Imagen 5"/>
          <p:cNvPicPr/>
          <p:nvPr/>
        </p:nvPicPr>
        <p:blipFill>
          <a:blip r:embed="rId2"/>
          <a:srcRect/>
          <a:stretch>
            <a:fillRect/>
          </a:stretch>
        </p:blipFill>
        <p:spPr bwMode="auto">
          <a:xfrm>
            <a:off x="10205545" y="388882"/>
            <a:ext cx="1198178" cy="1281113"/>
          </a:xfrm>
          <a:prstGeom prst="rect">
            <a:avLst/>
          </a:prstGeom>
          <a:noFill/>
          <a:ln w="9525">
            <a:noFill/>
            <a:miter lim="800000"/>
            <a:headEnd/>
            <a:tailEnd/>
          </a:ln>
        </p:spPr>
      </p:pic>
    </p:spTree>
    <p:extLst>
      <p:ext uri="{BB962C8B-B14F-4D97-AF65-F5344CB8AC3E}">
        <p14:creationId xmlns:p14="http://schemas.microsoft.com/office/powerpoint/2010/main" val="1724943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36634"/>
            <a:ext cx="9328514" cy="504497"/>
          </a:xfrm>
        </p:spPr>
        <p:txBody>
          <a:bodyPr>
            <a:normAutofit fontScale="90000"/>
          </a:bodyPr>
          <a:lstStyle/>
          <a:p>
            <a:pPr algn="ctr"/>
            <a:r>
              <a:rPr lang="es-CO" dirty="0">
                <a:solidFill>
                  <a:schemeClr val="accent2">
                    <a:lumMod val="75000"/>
                  </a:schemeClr>
                </a:solidFill>
                <a:latin typeface="Arial" panose="020B0604020202020204" pitchFamily="34" charset="0"/>
                <a:cs typeface="Arial" panose="020B0604020202020204" pitchFamily="34" charset="0"/>
              </a:rPr>
              <a:t>Proceso: Gestión de Acuerdos</a:t>
            </a:r>
            <a:endParaRPr lang="es-CO" dirty="0"/>
          </a:p>
        </p:txBody>
      </p:sp>
      <p:sp>
        <p:nvSpPr>
          <p:cNvPr id="3" name="Marcador de contenido 2"/>
          <p:cNvSpPr>
            <a:spLocks noGrp="1"/>
          </p:cNvSpPr>
          <p:nvPr>
            <p:ph idx="1"/>
          </p:nvPr>
        </p:nvSpPr>
        <p:spPr>
          <a:xfrm>
            <a:off x="677334" y="777766"/>
            <a:ext cx="9328514" cy="5696605"/>
          </a:xfrm>
        </p:spPr>
        <p:txBody>
          <a:bodyPr/>
          <a:lstStyle/>
          <a:p>
            <a:pPr marL="0" indent="0">
              <a:buNone/>
            </a:pPr>
            <a:r>
              <a:rPr lang="es-CO"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COMISIÓN PRIMERA </a:t>
            </a:r>
            <a:r>
              <a:rPr lang="es-ES_tradnl"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O DE PRESUPUESTO Y ASUNTOS FISCALES</a:t>
            </a:r>
            <a:r>
              <a:rPr lang="es-CO"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a:t>
            </a:r>
            <a:endParaRPr lang="es-CO" sz="2400" b="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3210293942"/>
              </p:ext>
            </p:extLst>
          </p:nvPr>
        </p:nvGraphicFramePr>
        <p:xfrm>
          <a:off x="677334" y="1076355"/>
          <a:ext cx="8929373" cy="5534652"/>
        </p:xfrm>
        <a:graphic>
          <a:graphicData uri="http://schemas.openxmlformats.org/drawingml/2006/table">
            <a:tbl>
              <a:tblPr firstRow="1" bandRow="1">
                <a:tableStyleId>{5C22544A-7EE6-4342-B048-85BDC9FD1C3A}</a:tableStyleId>
              </a:tblPr>
              <a:tblGrid>
                <a:gridCol w="527601">
                  <a:extLst>
                    <a:ext uri="{9D8B030D-6E8A-4147-A177-3AD203B41FA5}">
                      <a16:colId xmlns:a16="http://schemas.microsoft.com/office/drawing/2014/main" val="2621904759"/>
                    </a:ext>
                  </a:extLst>
                </a:gridCol>
                <a:gridCol w="772669">
                  <a:extLst>
                    <a:ext uri="{9D8B030D-6E8A-4147-A177-3AD203B41FA5}">
                      <a16:colId xmlns:a16="http://schemas.microsoft.com/office/drawing/2014/main" val="2192005390"/>
                    </a:ext>
                  </a:extLst>
                </a:gridCol>
                <a:gridCol w="3472010">
                  <a:extLst>
                    <a:ext uri="{9D8B030D-6E8A-4147-A177-3AD203B41FA5}">
                      <a16:colId xmlns:a16="http://schemas.microsoft.com/office/drawing/2014/main" val="1576304305"/>
                    </a:ext>
                  </a:extLst>
                </a:gridCol>
                <a:gridCol w="1669747">
                  <a:extLst>
                    <a:ext uri="{9D8B030D-6E8A-4147-A177-3AD203B41FA5}">
                      <a16:colId xmlns:a16="http://schemas.microsoft.com/office/drawing/2014/main" val="2325932347"/>
                    </a:ext>
                  </a:extLst>
                </a:gridCol>
                <a:gridCol w="2487346">
                  <a:extLst>
                    <a:ext uri="{9D8B030D-6E8A-4147-A177-3AD203B41FA5}">
                      <a16:colId xmlns:a16="http://schemas.microsoft.com/office/drawing/2014/main" val="1592893607"/>
                    </a:ext>
                  </a:extLst>
                </a:gridCol>
              </a:tblGrid>
              <a:tr h="369713">
                <a:tc>
                  <a:txBody>
                    <a:bodyPr/>
                    <a:lstStyle/>
                    <a:p>
                      <a:endParaRPr lang="es-CO"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PROYECTO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PONENTE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OBJETO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04595192"/>
                  </a:ext>
                </a:extLst>
              </a:tr>
              <a:tr h="1175392">
                <a:tc>
                  <a:txBody>
                    <a:bodyPr/>
                    <a:lstStyle/>
                    <a:p>
                      <a:r>
                        <a:rPr lang="es-CO" sz="1400" dirty="0" smtClean="0">
                          <a:solidFill>
                            <a:schemeClr val="tx1"/>
                          </a:solidFill>
                          <a:latin typeface="Arial" panose="020B0604020202020204" pitchFamily="34" charset="0"/>
                          <a:cs typeface="Arial" panose="020B0604020202020204" pitchFamily="34" charset="0"/>
                        </a:rPr>
                        <a:t>9</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17</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r>
                        <a:rPr lang="es-CO" sz="1100" dirty="0" smtClean="0">
                          <a:effectLst/>
                          <a:latin typeface="Arial" panose="020B0604020202020204" pitchFamily="34" charset="0"/>
                          <a:ea typeface="Times New Roman" panose="02020603050405020304" pitchFamily="18" charset="0"/>
                          <a:cs typeface="Arial" panose="020B0604020202020204" pitchFamily="34" charset="0"/>
                        </a:rPr>
                        <a:t>"Por el cual se modifica el presupuesto general de gastos del municipio de Yumbo para la vigencia fiscal 2020 y se dictan otras disposiciones.</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cs typeface="Arial" panose="020B0604020202020204" pitchFamily="34" charset="0"/>
                        </a:rPr>
                        <a:t>Horacio Castillo </a:t>
                      </a: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100" dirty="0" smtClean="0">
                        <a:effectLst/>
                        <a:latin typeface="Arial" panose="020B0604020202020204" pitchFamily="34" charset="0"/>
                        <a:ea typeface="Times New Roman" panose="02020603050405020304" pitchFamily="18" charset="0"/>
                      </a:endParaRPr>
                    </a:p>
                    <a:p>
                      <a:r>
                        <a:rPr lang="es-CO" sz="1100" dirty="0" smtClean="0">
                          <a:effectLst/>
                          <a:latin typeface="Arial" panose="020B0604020202020204" pitchFamily="34" charset="0"/>
                          <a:ea typeface="Times New Roman" panose="02020603050405020304" pitchFamily="18" charset="0"/>
                        </a:rPr>
                        <a:t>Adición presupuestal por $600.000.000. Modificación presupuestal por $9.974.544.825</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668502"/>
                  </a:ext>
                </a:extLst>
              </a:tr>
              <a:tr h="1226927">
                <a:tc>
                  <a:txBody>
                    <a:bodyPr/>
                    <a:lstStyle/>
                    <a:p>
                      <a:r>
                        <a:rPr lang="es-CO" sz="1400" dirty="0" smtClean="0">
                          <a:solidFill>
                            <a:schemeClr val="tx1"/>
                          </a:solidFill>
                          <a:latin typeface="Arial" panose="020B0604020202020204" pitchFamily="34" charset="0"/>
                          <a:cs typeface="Arial" panose="020B0604020202020204" pitchFamily="34" charset="0"/>
                        </a:rPr>
                        <a:t>10</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15</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endParaRPr lang="es-CO"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pPr>
                      <a:r>
                        <a:rPr lang="es-CO" sz="1100" dirty="0" smtClean="0">
                          <a:effectLst/>
                          <a:latin typeface="Arial" panose="020B0604020202020204" pitchFamily="34" charset="0"/>
                          <a:ea typeface="Times New Roman" panose="02020603050405020304" pitchFamily="18" charset="0"/>
                        </a:rPr>
                        <a:t>"Por el cual se autoriza al Alcalde municipal de Yumbo para comprometer vigencias futuras ordinarias".</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Gustavo Cano</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100" dirty="0" smtClean="0">
                        <a:solidFill>
                          <a:schemeClr val="tx1"/>
                        </a:solidFill>
                        <a:latin typeface="Arial" panose="020B0604020202020204" pitchFamily="34" charset="0"/>
                        <a:cs typeface="Arial" panose="020B0604020202020204" pitchFamily="34" charset="0"/>
                      </a:endParaRPr>
                    </a:p>
                    <a:p>
                      <a:r>
                        <a:rPr lang="es-CO" sz="1100" dirty="0" smtClean="0">
                          <a:effectLst/>
                          <a:latin typeface="Arial" panose="020B0604020202020204" pitchFamily="34" charset="0"/>
                          <a:ea typeface="Times New Roman" panose="02020603050405020304" pitchFamily="18" charset="0"/>
                        </a:rPr>
                        <a:t>…Autorizar al Alcalde del Municipio de Yumbo para adquirir obligaciones con cargo a vigencias futuras ordinarias …</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1249500"/>
                  </a:ext>
                </a:extLst>
              </a:tr>
              <a:tr h="1793743">
                <a:tc>
                  <a:txBody>
                    <a:bodyPr/>
                    <a:lstStyle/>
                    <a:p>
                      <a:endParaRPr lang="es-CO" sz="1400" dirty="0" smtClean="0">
                        <a:solidFill>
                          <a:schemeClr val="tx1"/>
                        </a:solidFill>
                        <a:latin typeface="Arial" panose="020B0604020202020204" pitchFamily="34" charset="0"/>
                        <a:cs typeface="Arial" panose="020B0604020202020204" pitchFamily="34" charset="0"/>
                      </a:endParaRPr>
                    </a:p>
                    <a:p>
                      <a:r>
                        <a:rPr lang="es-CO" sz="1400" dirty="0" smtClean="0">
                          <a:solidFill>
                            <a:schemeClr val="tx1"/>
                          </a:solidFill>
                          <a:latin typeface="Arial" panose="020B0604020202020204" pitchFamily="34" charset="0"/>
                          <a:cs typeface="Arial" panose="020B0604020202020204" pitchFamily="34" charset="0"/>
                        </a:rPr>
                        <a:t>11</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16</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r>
                        <a:rPr lang="es-CO" sz="1100" dirty="0" smtClean="0">
                          <a:effectLst/>
                          <a:latin typeface="Arial" panose="020B0604020202020204" pitchFamily="34" charset="0"/>
                          <a:ea typeface="Times New Roman" panose="02020603050405020304" pitchFamily="18" charset="0"/>
                        </a:rPr>
                        <a:t>“</a:t>
                      </a:r>
                      <a:r>
                        <a:rPr lang="es-CO" sz="1100" dirty="0" smtClean="0">
                          <a:effectLst/>
                          <a:latin typeface="Arial" panose="020B0604020202020204" pitchFamily="34" charset="0"/>
                          <a:ea typeface="Calibri" panose="020F0502020204030204" pitchFamily="34" charset="0"/>
                        </a:rPr>
                        <a:t>Por medio del cual se establecen unas exoneraciones al impuesto de industria y comercio y su complementario de avisos y tableros para empresas nuevas que se establezcan en el municipio de Yumbo con el fin de mejorar la competitividad e incentivar la generación de empleo, se conceden facultades al Alcalde y se dictan otras disposiciones”.</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ES"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tabLst>
                          <a:tab pos="1710690" algn="l"/>
                        </a:tabLst>
                      </a:pPr>
                      <a:endParaRPr lang="es-ES"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tabLst>
                          <a:tab pos="1710690" algn="l"/>
                        </a:tabLst>
                      </a:pPr>
                      <a:endParaRPr lang="es-ES"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Ángel Darío Jiménez</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100" dirty="0" smtClean="0">
                          <a:effectLst/>
                          <a:latin typeface="Arial" panose="020B0604020202020204" pitchFamily="34" charset="0"/>
                          <a:ea typeface="Times New Roman" panose="02020603050405020304" pitchFamily="18" charset="0"/>
                        </a:rPr>
                        <a:t>…busca fortalecer las inversiones en la jurisdicción municipal, captando nuevas empresas e incrementando su base de contribuyentes a mediano plazo, por lo cual se hace necesario la creación de beneficios tributarios …</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72148931"/>
                  </a:ext>
                </a:extLst>
              </a:tr>
              <a:tr h="968877">
                <a:tc>
                  <a:txBody>
                    <a:bodyPr/>
                    <a:lstStyle/>
                    <a:p>
                      <a:endParaRPr lang="es-CO" sz="1400" dirty="0" smtClean="0">
                        <a:solidFill>
                          <a:schemeClr val="tx1"/>
                        </a:solidFill>
                        <a:latin typeface="Arial" panose="020B0604020202020204" pitchFamily="34" charset="0"/>
                        <a:cs typeface="Arial" panose="020B0604020202020204" pitchFamily="34" charset="0"/>
                      </a:endParaRPr>
                    </a:p>
                    <a:p>
                      <a:r>
                        <a:rPr lang="es-CO" sz="1400" dirty="0" smtClean="0">
                          <a:solidFill>
                            <a:schemeClr val="tx1"/>
                          </a:solidFill>
                          <a:latin typeface="Arial" panose="020B0604020202020204" pitchFamily="34" charset="0"/>
                          <a:cs typeface="Arial" panose="020B0604020202020204" pitchFamily="34" charset="0"/>
                        </a:rPr>
                        <a:t>12</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400" dirty="0" smtClean="0">
                        <a:solidFill>
                          <a:schemeClr val="tx1"/>
                        </a:solidFill>
                        <a:latin typeface="Arial" panose="020B0604020202020204" pitchFamily="34" charset="0"/>
                        <a:cs typeface="Arial" panose="020B0604020202020204" pitchFamily="34" charset="0"/>
                      </a:endParaRPr>
                    </a:p>
                    <a:p>
                      <a:r>
                        <a:rPr lang="es-CO" sz="1400" dirty="0" smtClean="0">
                          <a:solidFill>
                            <a:schemeClr val="tx1"/>
                          </a:solidFill>
                          <a:latin typeface="Arial" panose="020B0604020202020204" pitchFamily="34" charset="0"/>
                          <a:cs typeface="Arial" panose="020B0604020202020204" pitchFamily="34" charset="0"/>
                        </a:rPr>
                        <a:t>18</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r>
                        <a:rPr lang="es-CO" sz="1100" dirty="0" smtClean="0">
                          <a:effectLst/>
                          <a:latin typeface="Arial" panose="020B0604020202020204" pitchFamily="34" charset="0"/>
                          <a:ea typeface="Times New Roman" panose="02020603050405020304" pitchFamily="18" charset="0"/>
                        </a:rPr>
                        <a:t>“Por medio del cual se modifica temporalmente el articulo No.73 del Acuerdo No. 014 del 06 de diciembre de 2016.</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ES" sz="1100" dirty="0" smtClean="0">
                        <a:effectLst/>
                        <a:latin typeface="Arial" panose="020B0604020202020204" pitchFamily="34" charset="0"/>
                        <a:ea typeface="Times New Roman" panose="02020603050405020304" pitchFamily="18"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Horacio Castillo </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100" dirty="0" smtClean="0">
                          <a:effectLst/>
                          <a:latin typeface="Arial" panose="020B0604020202020204" pitchFamily="34" charset="0"/>
                          <a:ea typeface="Times New Roman" panose="02020603050405020304" pitchFamily="18" charset="0"/>
                        </a:rPr>
                        <a:t>…ampliar la fecha de presentación del proyecto de Presupuesto General de Municipio para la vigencia 2021</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0605594"/>
                  </a:ext>
                </a:extLst>
              </a:tr>
            </a:tbl>
          </a:graphicData>
        </a:graphic>
      </p:graphicFrame>
      <p:pic>
        <p:nvPicPr>
          <p:cNvPr id="6" name="Imagen 5"/>
          <p:cNvPicPr/>
          <p:nvPr/>
        </p:nvPicPr>
        <p:blipFill>
          <a:blip r:embed="rId2"/>
          <a:srcRect/>
          <a:stretch>
            <a:fillRect/>
          </a:stretch>
        </p:blipFill>
        <p:spPr bwMode="auto">
          <a:xfrm>
            <a:off x="10152994" y="388882"/>
            <a:ext cx="1198178" cy="1281113"/>
          </a:xfrm>
          <a:prstGeom prst="rect">
            <a:avLst/>
          </a:prstGeom>
          <a:noFill/>
          <a:ln w="9525">
            <a:noFill/>
            <a:miter lim="800000"/>
            <a:headEnd/>
            <a:tailEnd/>
          </a:ln>
        </p:spPr>
      </p:pic>
    </p:spTree>
    <p:extLst>
      <p:ext uri="{BB962C8B-B14F-4D97-AF65-F5344CB8AC3E}">
        <p14:creationId xmlns:p14="http://schemas.microsoft.com/office/powerpoint/2010/main" val="3145183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36634"/>
            <a:ext cx="9328514" cy="504497"/>
          </a:xfrm>
        </p:spPr>
        <p:txBody>
          <a:bodyPr>
            <a:normAutofit fontScale="90000"/>
          </a:bodyPr>
          <a:lstStyle/>
          <a:p>
            <a:pPr algn="ctr"/>
            <a:r>
              <a:rPr lang="es-CO" dirty="0">
                <a:solidFill>
                  <a:schemeClr val="accent2">
                    <a:lumMod val="75000"/>
                  </a:schemeClr>
                </a:solidFill>
                <a:latin typeface="Arial" panose="020B0604020202020204" pitchFamily="34" charset="0"/>
                <a:cs typeface="Arial" panose="020B0604020202020204" pitchFamily="34" charset="0"/>
              </a:rPr>
              <a:t>Proceso: Gestión de Acuerdos</a:t>
            </a:r>
            <a:endParaRPr lang="es-CO" dirty="0"/>
          </a:p>
        </p:txBody>
      </p:sp>
      <p:sp>
        <p:nvSpPr>
          <p:cNvPr id="3" name="Marcador de contenido 2"/>
          <p:cNvSpPr>
            <a:spLocks noGrp="1"/>
          </p:cNvSpPr>
          <p:nvPr>
            <p:ph idx="1"/>
          </p:nvPr>
        </p:nvSpPr>
        <p:spPr>
          <a:xfrm>
            <a:off x="677334" y="777766"/>
            <a:ext cx="9328514" cy="5696605"/>
          </a:xfrm>
        </p:spPr>
        <p:txBody>
          <a:bodyPr/>
          <a:lstStyle/>
          <a:p>
            <a:pPr marL="0" indent="0">
              <a:buNone/>
            </a:pPr>
            <a:r>
              <a:rPr lang="es-CO" b="1" u="sng"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COMISIÓN PRIMERA </a:t>
            </a:r>
            <a:r>
              <a:rPr lang="es-ES_tradnl"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O DE PRESUPUESTO Y ASUNTOS FISCALES</a:t>
            </a:r>
            <a:r>
              <a:rPr lang="es-CO" b="1" dirty="0">
                <a:solidFill>
                  <a:schemeClr val="accent2">
                    <a:lumMod val="75000"/>
                  </a:schemeClr>
                </a:solidFill>
                <a:latin typeface="Arial" panose="020B0604020202020204" pitchFamily="34" charset="0"/>
                <a:ea typeface="Times New Roman" panose="02020603050405020304" pitchFamily="18" charset="0"/>
                <a:cs typeface="Times New Roman" panose="02020603050405020304" pitchFamily="18" charset="0"/>
              </a:rPr>
              <a:t>:</a:t>
            </a:r>
            <a:endParaRPr lang="es-CO" sz="2400" b="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3107864919"/>
              </p:ext>
            </p:extLst>
          </p:nvPr>
        </p:nvGraphicFramePr>
        <p:xfrm>
          <a:off x="677335" y="1222771"/>
          <a:ext cx="9137997" cy="5162645"/>
        </p:xfrm>
        <a:graphic>
          <a:graphicData uri="http://schemas.openxmlformats.org/drawingml/2006/table">
            <a:tbl>
              <a:tblPr firstRow="1" bandRow="1">
                <a:tableStyleId>{5C22544A-7EE6-4342-B048-85BDC9FD1C3A}</a:tableStyleId>
              </a:tblPr>
              <a:tblGrid>
                <a:gridCol w="539928">
                  <a:extLst>
                    <a:ext uri="{9D8B030D-6E8A-4147-A177-3AD203B41FA5}">
                      <a16:colId xmlns:a16="http://schemas.microsoft.com/office/drawing/2014/main" val="2621904759"/>
                    </a:ext>
                  </a:extLst>
                </a:gridCol>
                <a:gridCol w="790721">
                  <a:extLst>
                    <a:ext uri="{9D8B030D-6E8A-4147-A177-3AD203B41FA5}">
                      <a16:colId xmlns:a16="http://schemas.microsoft.com/office/drawing/2014/main" val="2192005390"/>
                    </a:ext>
                  </a:extLst>
                </a:gridCol>
                <a:gridCol w="3553130">
                  <a:extLst>
                    <a:ext uri="{9D8B030D-6E8A-4147-A177-3AD203B41FA5}">
                      <a16:colId xmlns:a16="http://schemas.microsoft.com/office/drawing/2014/main" val="1576304305"/>
                    </a:ext>
                  </a:extLst>
                </a:gridCol>
                <a:gridCol w="1708758">
                  <a:extLst>
                    <a:ext uri="{9D8B030D-6E8A-4147-A177-3AD203B41FA5}">
                      <a16:colId xmlns:a16="http://schemas.microsoft.com/office/drawing/2014/main" val="2325932347"/>
                    </a:ext>
                  </a:extLst>
                </a:gridCol>
                <a:gridCol w="2545460">
                  <a:extLst>
                    <a:ext uri="{9D8B030D-6E8A-4147-A177-3AD203B41FA5}">
                      <a16:colId xmlns:a16="http://schemas.microsoft.com/office/drawing/2014/main" val="1592893607"/>
                    </a:ext>
                  </a:extLst>
                </a:gridCol>
              </a:tblGrid>
              <a:tr h="361615">
                <a:tc>
                  <a:txBody>
                    <a:bodyPr/>
                    <a:lstStyle/>
                    <a:p>
                      <a:endParaRPr lang="es-CO"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PROYECTO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PONENTE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s-CO" sz="1400" dirty="0">
                          <a:solidFill>
                            <a:schemeClr val="tx1"/>
                          </a:solidFill>
                          <a:latin typeface="Arial" panose="020B0604020202020204" pitchFamily="34" charset="0"/>
                          <a:cs typeface="Arial" panose="020B0604020202020204" pitchFamily="34" charset="0"/>
                        </a:rPr>
                        <a:t>OBJETO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04595192"/>
                  </a:ext>
                </a:extLst>
              </a:tr>
              <a:tr h="1096394">
                <a:tc>
                  <a:txBody>
                    <a:bodyPr/>
                    <a:lstStyle/>
                    <a:p>
                      <a:r>
                        <a:rPr lang="es-CO" sz="1400" dirty="0" smtClean="0">
                          <a:solidFill>
                            <a:schemeClr val="tx1"/>
                          </a:solidFill>
                          <a:latin typeface="Arial" panose="020B0604020202020204" pitchFamily="34" charset="0"/>
                          <a:cs typeface="Arial" panose="020B0604020202020204" pitchFamily="34" charset="0"/>
                        </a:rPr>
                        <a:t>13</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21</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CO" sz="1100" dirty="0" smtClean="0">
                          <a:effectLst/>
                          <a:latin typeface="Arial" panose="020B0604020202020204" pitchFamily="34" charset="0"/>
                          <a:ea typeface="Times New Roman" panose="02020603050405020304" pitchFamily="18" charset="0"/>
                          <a:cs typeface="Times New Roman" panose="02020603050405020304" pitchFamily="18" charset="0"/>
                        </a:rPr>
                        <a:t>“P</a:t>
                      </a:r>
                      <a:r>
                        <a:rPr lang="es-CO" sz="1100" dirty="0" smtClean="0">
                          <a:effectLst/>
                          <a:latin typeface="Arial" panose="020B0604020202020204" pitchFamily="34" charset="0"/>
                          <a:ea typeface="Calibri" panose="020F0502020204030204" pitchFamily="34" charset="0"/>
                          <a:cs typeface="Times New Roman" panose="02020603050405020304" pitchFamily="18" charset="0"/>
                        </a:rPr>
                        <a:t>or medio del cual se adopta la Tasa pro Deporte y Recreación en el municipio de Yumbo, se incorpora al Estatuto Tributario Municipal y se dictan otras disposiciones”.</a:t>
                      </a:r>
                      <a:r>
                        <a:rPr lang="es-CO" sz="1100" dirty="0" smtClean="0">
                          <a:effectLst/>
                          <a:latin typeface="Arial" panose="020B0604020202020204" pitchFamily="34" charset="0"/>
                          <a:ea typeface="Times New Roman" panose="02020603050405020304" pitchFamily="18" charset="0"/>
                          <a:cs typeface="Times New Roman" panose="02020603050405020304" pitchFamily="18" charset="0"/>
                        </a:rPr>
                        <a:t> </a:t>
                      </a:r>
                      <a:endParaRPr lang="es-CO"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Alexander Bejarano</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100" dirty="0" smtClean="0">
                          <a:effectLst/>
                          <a:latin typeface="Arial" panose="020B0604020202020204" pitchFamily="34" charset="0"/>
                          <a:ea typeface="Times New Roman" panose="02020603050405020304" pitchFamily="18" charset="0"/>
                          <a:cs typeface="Arial" panose="020B0604020202020204" pitchFamily="34" charset="0"/>
                        </a:rPr>
                        <a:t>Adopta la Tasa Pro Deporte y Recreación creada por el artículo 1º de la Ley 2023 de julio 23 de 2020, en el Municipio de Yumbo</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668502"/>
                  </a:ext>
                </a:extLst>
              </a:tr>
              <a:tr h="1230676">
                <a:tc>
                  <a:txBody>
                    <a:bodyPr/>
                    <a:lstStyle/>
                    <a:p>
                      <a:r>
                        <a:rPr lang="es-CO" sz="1400" dirty="0" smtClean="0">
                          <a:solidFill>
                            <a:schemeClr val="tx1"/>
                          </a:solidFill>
                          <a:latin typeface="Arial" panose="020B0604020202020204" pitchFamily="34" charset="0"/>
                          <a:cs typeface="Arial" panose="020B0604020202020204" pitchFamily="34" charset="0"/>
                        </a:rPr>
                        <a:t>14</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dirty="0" smtClean="0">
                          <a:solidFill>
                            <a:schemeClr val="tx1"/>
                          </a:solidFill>
                          <a:latin typeface="Arial" panose="020B0604020202020204" pitchFamily="34" charset="0"/>
                          <a:cs typeface="Arial" panose="020B0604020202020204" pitchFamily="34" charset="0"/>
                        </a:rPr>
                        <a:t>20</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CO" sz="1100" dirty="0" smtClean="0">
                          <a:effectLst/>
                          <a:latin typeface="Arial" panose="020B0604020202020204" pitchFamily="34" charset="0"/>
                          <a:ea typeface="Calibri" panose="020F0502020204030204" pitchFamily="34" charset="0"/>
                          <a:cs typeface="Times New Roman" panose="02020603050405020304" pitchFamily="18" charset="0"/>
                        </a:rPr>
                        <a:t>“Por medio del cual se establecen estímulos y descuentos tributarios por pronto pago en el impuesto predial unificado del municipio de Yumbo para la vigencia fiscal 2021”.</a:t>
                      </a:r>
                      <a:r>
                        <a:rPr lang="es-CO" sz="1100" dirty="0" smtClean="0">
                          <a:effectLst/>
                          <a:latin typeface="Arial" panose="020B0604020202020204" pitchFamily="34" charset="0"/>
                          <a:ea typeface="Times New Roman" panose="02020603050405020304" pitchFamily="18" charset="0"/>
                          <a:cs typeface="Times New Roman" panose="02020603050405020304" pitchFamily="18" charset="0"/>
                        </a:rPr>
                        <a:t> </a:t>
                      </a:r>
                      <a:endParaRPr lang="es-CO"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Alexander Ruiz</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4130" marR="0" algn="just">
                        <a:lnSpc>
                          <a:spcPct val="115000"/>
                        </a:lnSpc>
                        <a:spcBef>
                          <a:spcPts val="0"/>
                        </a:spcBef>
                        <a:spcAft>
                          <a:spcPts val="1000"/>
                        </a:spcAft>
                      </a:pPr>
                      <a:r>
                        <a:rPr lang="es-CO" sz="11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Descuento por pronto pago sobre el valor del Impuesto Predial Unificado de la vigencia fiscal 2021. Marzo 31 de 2021 / 15% Y Junio 30 de 2021/ 10%.</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1249500"/>
                  </a:ext>
                </a:extLst>
              </a:tr>
              <a:tr h="987926">
                <a:tc>
                  <a:txBody>
                    <a:bodyPr/>
                    <a:lstStyle/>
                    <a:p>
                      <a:endParaRPr lang="es-CO" sz="1400" dirty="0" smtClean="0">
                        <a:solidFill>
                          <a:schemeClr val="tx1"/>
                        </a:solidFill>
                        <a:latin typeface="Arial" panose="020B0604020202020204" pitchFamily="34" charset="0"/>
                        <a:cs typeface="Arial" panose="020B0604020202020204" pitchFamily="34" charset="0"/>
                      </a:endParaRPr>
                    </a:p>
                    <a:p>
                      <a:r>
                        <a:rPr lang="es-CO" sz="1400" dirty="0" smtClean="0">
                          <a:solidFill>
                            <a:schemeClr val="tx1"/>
                          </a:solidFill>
                          <a:latin typeface="Arial" panose="020B0604020202020204" pitchFamily="34" charset="0"/>
                          <a:cs typeface="Arial" panose="020B0604020202020204" pitchFamily="34" charset="0"/>
                        </a:rPr>
                        <a:t>15</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400" dirty="0" smtClean="0">
                        <a:solidFill>
                          <a:schemeClr val="tx1"/>
                        </a:solidFill>
                        <a:latin typeface="Arial" panose="020B0604020202020204" pitchFamily="34" charset="0"/>
                        <a:cs typeface="Arial" panose="020B0604020202020204" pitchFamily="34" charset="0"/>
                      </a:endParaRPr>
                    </a:p>
                    <a:p>
                      <a:r>
                        <a:rPr lang="es-CO" sz="1400" dirty="0" smtClean="0">
                          <a:solidFill>
                            <a:schemeClr val="tx1"/>
                          </a:solidFill>
                          <a:latin typeface="Arial" panose="020B0604020202020204" pitchFamily="34" charset="0"/>
                          <a:cs typeface="Arial" panose="020B0604020202020204" pitchFamily="34" charset="0"/>
                        </a:rPr>
                        <a:t>26</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1000"/>
                        </a:spcAft>
                      </a:pPr>
                      <a:r>
                        <a:rPr lang="es-ES" sz="1100" dirty="0" smtClean="0">
                          <a:effectLst/>
                          <a:latin typeface="Arial" panose="020B0604020202020204" pitchFamily="34" charset="0"/>
                          <a:ea typeface="Times New Roman" panose="02020603050405020304" pitchFamily="18" charset="0"/>
                          <a:cs typeface="Times New Roman" panose="02020603050405020304" pitchFamily="18" charset="0"/>
                        </a:rPr>
                        <a:t>"P</a:t>
                      </a:r>
                      <a:r>
                        <a:rPr lang="es-CO" sz="1100" dirty="0" err="1" smtClean="0">
                          <a:effectLst/>
                          <a:latin typeface="Arial" panose="020B0604020202020204" pitchFamily="34" charset="0"/>
                          <a:ea typeface="Times New Roman" panose="02020603050405020304" pitchFamily="18" charset="0"/>
                          <a:cs typeface="Times New Roman" panose="02020603050405020304" pitchFamily="18" charset="0"/>
                        </a:rPr>
                        <a:t>or</a:t>
                      </a:r>
                      <a:r>
                        <a:rPr lang="es-CO" sz="1100" dirty="0" smtClean="0">
                          <a:effectLst/>
                          <a:latin typeface="Arial" panose="020B0604020202020204" pitchFamily="34" charset="0"/>
                          <a:ea typeface="Times New Roman" panose="02020603050405020304" pitchFamily="18" charset="0"/>
                          <a:cs typeface="Times New Roman" panose="02020603050405020304" pitchFamily="18" charset="0"/>
                        </a:rPr>
                        <a:t> medio del cual se expide el Presupuesto General de ingresos y gastos del municipio de Yumbo para la vigencia fiscal 2021 y se dictan otras disposiciones”.</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Ángel Darío Jiménez Cobo</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100" dirty="0" smtClean="0">
                          <a:effectLst/>
                          <a:latin typeface="Arial" panose="020B0604020202020204" pitchFamily="34" charset="0"/>
                          <a:ea typeface="Times New Roman" panose="02020603050405020304" pitchFamily="18" charset="0"/>
                        </a:rPr>
                        <a:t>Presupuesto General de ingresos y gastos del municipio de Yumbo para la vigencia fiscal 2021.</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72148931"/>
                  </a:ext>
                </a:extLst>
              </a:tr>
              <a:tr h="1481889">
                <a:tc>
                  <a:txBody>
                    <a:bodyPr/>
                    <a:lstStyle/>
                    <a:p>
                      <a:endParaRPr lang="es-CO" sz="1400" dirty="0" smtClean="0">
                        <a:solidFill>
                          <a:schemeClr val="tx1"/>
                        </a:solidFill>
                        <a:latin typeface="Arial" panose="020B0604020202020204" pitchFamily="34" charset="0"/>
                        <a:cs typeface="Arial" panose="020B0604020202020204" pitchFamily="34" charset="0"/>
                      </a:endParaRPr>
                    </a:p>
                    <a:p>
                      <a:r>
                        <a:rPr lang="es-CO" sz="1400" dirty="0" smtClean="0">
                          <a:solidFill>
                            <a:schemeClr val="tx1"/>
                          </a:solidFill>
                          <a:latin typeface="Arial" panose="020B0604020202020204" pitchFamily="34" charset="0"/>
                          <a:cs typeface="Arial" panose="020B0604020202020204" pitchFamily="34" charset="0"/>
                        </a:rPr>
                        <a:t>16</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CO" sz="1400" dirty="0" smtClean="0">
                        <a:solidFill>
                          <a:schemeClr val="tx1"/>
                        </a:solidFill>
                        <a:latin typeface="Arial" panose="020B0604020202020204" pitchFamily="34" charset="0"/>
                        <a:cs typeface="Arial" panose="020B0604020202020204" pitchFamily="34" charset="0"/>
                      </a:endParaRPr>
                    </a:p>
                    <a:p>
                      <a:r>
                        <a:rPr lang="es-CO" sz="1400" dirty="0" smtClean="0">
                          <a:solidFill>
                            <a:schemeClr val="tx1"/>
                          </a:solidFill>
                          <a:latin typeface="Arial" panose="020B0604020202020204" pitchFamily="34" charset="0"/>
                          <a:cs typeface="Arial" panose="020B0604020202020204" pitchFamily="34" charset="0"/>
                        </a:rPr>
                        <a:t>28</a:t>
                      </a:r>
                      <a:endParaRPr lang="es-CO"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1000"/>
                        </a:spcAft>
                      </a:pPr>
                      <a:r>
                        <a:rPr lang="es-CO" sz="1100" dirty="0" smtClean="0">
                          <a:effectLst/>
                          <a:latin typeface="Arial" panose="020B0604020202020204" pitchFamily="34" charset="0"/>
                          <a:ea typeface="Times New Roman" panose="02020603050405020304" pitchFamily="18" charset="0"/>
                          <a:cs typeface="Times New Roman" panose="02020603050405020304" pitchFamily="18" charset="0"/>
                        </a:rPr>
                        <a:t>"Por medio del cual se adopta el impuesto unificado bajo el régimen simple de tributación, se establecen las tarifas únicas para la liquidación del impuesto de industria y comercio consolidado aplicable a los contribuyentes que se acojan a este sistema y se dictan otras disposiciones."</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endParaRPr lang="es-CO" sz="11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0"/>
                        </a:spcAft>
                        <a:tabLst>
                          <a:tab pos="1710690" algn="l"/>
                        </a:tabLst>
                      </a:pPr>
                      <a:r>
                        <a:rPr lang="es-ES" sz="1100" dirty="0" smtClean="0">
                          <a:effectLst/>
                          <a:latin typeface="Arial" panose="020B0604020202020204" pitchFamily="34" charset="0"/>
                          <a:ea typeface="Times New Roman" panose="02020603050405020304" pitchFamily="18" charset="0"/>
                        </a:rPr>
                        <a:t>Alexander Bejarano</a:t>
                      </a:r>
                      <a:endParaRPr lang="es-CO"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100" dirty="0" smtClean="0">
                          <a:effectLst/>
                          <a:latin typeface="Arial" panose="020B0604020202020204" pitchFamily="34" charset="0"/>
                          <a:ea typeface="Times New Roman" panose="02020603050405020304" pitchFamily="18" charset="0"/>
                        </a:rPr>
                        <a:t>Adóptese para el Municipio de Yumbo el impuesto unificado bajo el Régimen Simple de Tributación (SIMPLE)</a:t>
                      </a:r>
                      <a:endParaRPr lang="es-CO"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0605594"/>
                  </a:ext>
                </a:extLst>
              </a:tr>
            </a:tbl>
          </a:graphicData>
        </a:graphic>
      </p:graphicFrame>
      <p:pic>
        <p:nvPicPr>
          <p:cNvPr id="6" name="Imagen 5"/>
          <p:cNvPicPr/>
          <p:nvPr/>
        </p:nvPicPr>
        <p:blipFill>
          <a:blip r:embed="rId2"/>
          <a:srcRect/>
          <a:stretch>
            <a:fillRect/>
          </a:stretch>
        </p:blipFill>
        <p:spPr bwMode="auto">
          <a:xfrm>
            <a:off x="10152994" y="388882"/>
            <a:ext cx="1198178" cy="1281113"/>
          </a:xfrm>
          <a:prstGeom prst="rect">
            <a:avLst/>
          </a:prstGeom>
          <a:noFill/>
          <a:ln w="9525">
            <a:noFill/>
            <a:miter lim="800000"/>
            <a:headEnd/>
            <a:tailEnd/>
          </a:ln>
        </p:spPr>
      </p:pic>
    </p:spTree>
    <p:extLst>
      <p:ext uri="{BB962C8B-B14F-4D97-AF65-F5344CB8AC3E}">
        <p14:creationId xmlns:p14="http://schemas.microsoft.com/office/powerpoint/2010/main" val="4056920843"/>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9483</TotalTime>
  <Words>5475</Words>
  <Application>Microsoft Office PowerPoint</Application>
  <PresentationFormat>Panorámica</PresentationFormat>
  <Paragraphs>752</Paragraphs>
  <Slides>49</Slides>
  <Notes>0</Notes>
  <HiddenSlides>0</HiddenSlides>
  <MMClips>0</MMClips>
  <ScaleCrop>false</ScaleCrop>
  <HeadingPairs>
    <vt:vector size="8" baseType="variant">
      <vt:variant>
        <vt:lpstr>Fuentes usadas</vt:lpstr>
      </vt:variant>
      <vt:variant>
        <vt:i4>9</vt:i4>
      </vt:variant>
      <vt:variant>
        <vt:lpstr>Tema</vt:lpstr>
      </vt:variant>
      <vt:variant>
        <vt:i4>2</vt:i4>
      </vt:variant>
      <vt:variant>
        <vt:lpstr>Servidores OLE incrustados</vt:lpstr>
      </vt:variant>
      <vt:variant>
        <vt:i4>1</vt:i4>
      </vt:variant>
      <vt:variant>
        <vt:lpstr>Títulos de diapositiva</vt:lpstr>
      </vt:variant>
      <vt:variant>
        <vt:i4>49</vt:i4>
      </vt:variant>
    </vt:vector>
  </HeadingPairs>
  <TitlesOfParts>
    <vt:vector size="61" baseType="lpstr">
      <vt:lpstr>Algerian</vt:lpstr>
      <vt:lpstr>Arial</vt:lpstr>
      <vt:lpstr>Calibri</vt:lpstr>
      <vt:lpstr>Microsoft Sans Serif</vt:lpstr>
      <vt:lpstr>MS Mincho</vt:lpstr>
      <vt:lpstr>Times New Roman</vt:lpstr>
      <vt:lpstr>Trebuchet MS</vt:lpstr>
      <vt:lpstr>Wingdings</vt:lpstr>
      <vt:lpstr>Wingdings 3</vt:lpstr>
      <vt:lpstr>Faceta</vt:lpstr>
      <vt:lpstr>1_Faceta</vt:lpstr>
      <vt:lpstr>Hoja de cálculo</vt:lpstr>
      <vt:lpstr>  CONCEJO MUNICIPAL DE YUMBO </vt:lpstr>
      <vt:lpstr>CONCEJO MUNICIPAL DE YUMBO</vt:lpstr>
      <vt:lpstr>COMPONENTE  ESTRATÉGICO</vt:lpstr>
      <vt:lpstr>ACUERDOS MUNICIPALES</vt:lpstr>
      <vt:lpstr>Proceso: Gestión de Acuerdos</vt:lpstr>
      <vt:lpstr>Proceso: Gestión de Acuerdos</vt:lpstr>
      <vt:lpstr>Proceso: Gestión de Acuerdos</vt:lpstr>
      <vt:lpstr>Proceso: Gestión de Acuerdos</vt:lpstr>
      <vt:lpstr>Proceso: Gestión de Acuerdos</vt:lpstr>
      <vt:lpstr>Proceso: Gestión de Acuerdos</vt:lpstr>
      <vt:lpstr>Proceso: Gestión de Acuerdos</vt:lpstr>
      <vt:lpstr>Proceso: Gestión de Acuerdos</vt:lpstr>
      <vt:lpstr>Proceso: Gestión de Acuerdos</vt:lpstr>
      <vt:lpstr>Proceso: Gestión de Acuerdos</vt:lpstr>
      <vt:lpstr>Proceso: Gestión de Acuerdos</vt:lpstr>
      <vt:lpstr>Proceso: Gestión de Acuerdos</vt:lpstr>
      <vt:lpstr> CONSOLIDADO PROYECTOS DE ACUERDO: </vt:lpstr>
      <vt:lpstr>CONTROL POLÍTICO Proposiciones-2020</vt:lpstr>
      <vt:lpstr>Citaciones a los Jefes y Secretarios de despacho (Proposición No.37 de mayo de 2020-Plan de Desarrollo-Creemos en Yumbo 2020-2023)</vt:lpstr>
      <vt:lpstr>Citaciones a los Jefes y Secretarios de despacho (Proposición No.69 de Octubre de 2020- Proyecto de Presupuesto-2021) </vt:lpstr>
      <vt:lpstr>Gestión de Control Político</vt:lpstr>
      <vt:lpstr>Proceso: Gestión de Control Político</vt:lpstr>
      <vt:lpstr>Proceso: Gestión de Control Político</vt:lpstr>
      <vt:lpstr>Proceso: Gestión de Control Político</vt:lpstr>
      <vt:lpstr>Proceso: Gestión de Control Político</vt:lpstr>
      <vt:lpstr>Participación ciudadana 2020</vt:lpstr>
      <vt:lpstr>PLAN ESTRATÉGICO INSTITUCIONAL-2020</vt:lpstr>
      <vt:lpstr>PLAN ESTRATÉGICO INSTITUCIONAL-2020</vt:lpstr>
      <vt:lpstr>PLAN ESTRATÉGICO INSTITUCIONAL-2020</vt:lpstr>
      <vt:lpstr>PLAN ESTRATÉGICO INSTITUCIONAL-2020</vt:lpstr>
      <vt:lpstr>PLAN ESTRATÉGICO INSTITUCIONAL-2020</vt:lpstr>
      <vt:lpstr>PLAN ESTRATÉGICO INSTITUCIONAL-2020</vt:lpstr>
      <vt:lpstr>PLAN ESTRATÉGICO INSTITUCIONAL-2020</vt:lpstr>
      <vt:lpstr>PLAN ESTRATÉGICO INSTITUCIONAL-2020</vt:lpstr>
      <vt:lpstr>PLAN ESTRATÉGICO INSTITUCIONAL-2020</vt:lpstr>
      <vt:lpstr>PLAN ESTRATÉGICO INSTITUCIONAL-2020</vt:lpstr>
      <vt:lpstr>Gestión Documental Ventanilla Única </vt:lpstr>
      <vt:lpstr>Contratación 2020</vt:lpstr>
      <vt:lpstr>GESTIÓN ECONÓMICA Y FINANCIERA CONCEJO MUNICIPAL DE YUMBO A DICIEMBRE 31 DE 2020</vt:lpstr>
      <vt:lpstr>PROCESO DE GESTIÓN ECONÓMICA Y FINANCIERA</vt:lpstr>
      <vt:lpstr>PROCESO DE GESTIÓN ECONÓMICA Y FINANCIERA</vt:lpstr>
      <vt:lpstr>GESTIÓN ECONÓMICA Y FINANCIERA CONCEJO MUNICIPAL DE YUMBO A DICIEMBRE 31 DE 2020</vt:lpstr>
      <vt:lpstr>PROCESO DE GESTIÓN ECONÓMICA Y FINANCIERA</vt:lpstr>
      <vt:lpstr>PROCESO: GESTIÓN FINANCIERA Y PRESUPUESTAL </vt:lpstr>
      <vt:lpstr>Proceso: Gestión Financiera y Presupuestal GASTOS DE PERSONAL DIC 2020</vt:lpstr>
      <vt:lpstr>Presentación de PowerPoint</vt:lpstr>
      <vt:lpstr>Proceso: Gestión Financiera y Presupuestal</vt:lpstr>
      <vt:lpstr>Proceso: Gestión Financiera y Presupuestal</vt:lpstr>
      <vt:lpstr>Concejo Municipal de Yumbo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POLÍTICA DEL SISTEMA DE GESTIÓN INTEGRAL - SGI</dc:title>
  <dc:creator>ARELLANO</dc:creator>
  <cp:lastModifiedBy>Usuario de Windows</cp:lastModifiedBy>
  <cp:revision>1291</cp:revision>
  <cp:lastPrinted>2020-09-28T21:23:39Z</cp:lastPrinted>
  <dcterms:created xsi:type="dcterms:W3CDTF">2019-02-15T20:28:01Z</dcterms:created>
  <dcterms:modified xsi:type="dcterms:W3CDTF">2021-06-18T13:48:57Z</dcterms:modified>
</cp:coreProperties>
</file>